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300" r:id="rId2"/>
    <p:sldId id="314" r:id="rId3"/>
    <p:sldId id="318" r:id="rId4"/>
    <p:sldId id="282" r:id="rId5"/>
    <p:sldId id="277" r:id="rId6"/>
    <p:sldId id="283" r:id="rId7"/>
    <p:sldId id="317" r:id="rId8"/>
    <p:sldId id="289"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F3"/>
    <a:srgbClr val="44546A"/>
    <a:srgbClr val="E85D5B"/>
    <a:srgbClr val="CC5C87"/>
    <a:srgbClr val="EF5D50"/>
    <a:srgbClr val="FFFFFF"/>
    <a:srgbClr val="EBF0F9"/>
    <a:srgbClr val="3F4E63"/>
    <a:srgbClr val="364254"/>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21" autoAdjust="0"/>
    <p:restoredTop sz="95165" autoAdjust="0"/>
  </p:normalViewPr>
  <p:slideViewPr>
    <p:cSldViewPr snapToGrid="0" showGuides="1">
      <p:cViewPr varScale="1">
        <p:scale>
          <a:sx n="67" d="100"/>
          <a:sy n="67" d="100"/>
        </p:scale>
        <p:origin x="708" y="40"/>
      </p:cViewPr>
      <p:guideLst>
        <p:guide orient="horz" pos="2136"/>
        <p:guide pos="3840"/>
      </p:guideLst>
    </p:cSldViewPr>
  </p:slideViewPr>
  <p:notesTextViewPr>
    <p:cViewPr>
      <p:scale>
        <a:sx n="125" d="100"/>
        <a:sy n="125" d="100"/>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gif>
</file>

<file path=ppt/media/image10.png>
</file>

<file path=ppt/media/image11.png>
</file>

<file path=ppt/media/image12.svg>
</file>

<file path=ppt/media/image13.jpg>
</file>

<file path=ppt/media/image2.gif>
</file>

<file path=ppt/media/image3.gif>
</file>

<file path=ppt/media/image4.png>
</file>

<file path=ppt/media/image5.sv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8D3F7D-F1E3-4B5E-92D7-47C861DAD684}" type="datetimeFigureOut">
              <a:rPr lang="en-ID" smtClean="0"/>
              <a:t>29/04/2024</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C6AD-AF80-4181-B3EE-0F7B483B0C11}" type="slidenum">
              <a:rPr lang="en-ID" smtClean="0"/>
              <a:t>‹#›</a:t>
            </a:fld>
            <a:endParaRPr lang="en-ID"/>
          </a:p>
        </p:txBody>
      </p:sp>
    </p:spTree>
    <p:extLst>
      <p:ext uri="{BB962C8B-B14F-4D97-AF65-F5344CB8AC3E}">
        <p14:creationId xmlns:p14="http://schemas.microsoft.com/office/powerpoint/2010/main" val="30803631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unsplash.com/photos/lFhyR3GVOX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D3C6AD-AF80-4181-B3EE-0F7B483B0C11}" type="slidenum">
              <a:rPr lang="en-ID" smtClean="0"/>
              <a:t>1</a:t>
            </a:fld>
            <a:endParaRPr lang="en-ID"/>
          </a:p>
        </p:txBody>
      </p:sp>
    </p:spTree>
    <p:extLst>
      <p:ext uri="{BB962C8B-B14F-4D97-AF65-F5344CB8AC3E}">
        <p14:creationId xmlns:p14="http://schemas.microsoft.com/office/powerpoint/2010/main" val="387606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dirty="0">
                <a:hlinkClick r:id="rId3"/>
              </a:rPr>
              <a:t>https://unsplash.com/photos/lFhyR3GVOXE</a:t>
            </a:r>
            <a:endParaRPr lang="en-ID" dirty="0"/>
          </a:p>
        </p:txBody>
      </p:sp>
      <p:sp>
        <p:nvSpPr>
          <p:cNvPr id="4" name="Slide Number Placeholder 3"/>
          <p:cNvSpPr>
            <a:spLocks noGrp="1"/>
          </p:cNvSpPr>
          <p:nvPr>
            <p:ph type="sldNum" sz="quarter" idx="5"/>
          </p:nvPr>
        </p:nvSpPr>
        <p:spPr/>
        <p:txBody>
          <a:bodyPr/>
          <a:lstStyle/>
          <a:p>
            <a:fld id="{CED3C6AD-AF80-4181-B3EE-0F7B483B0C11}" type="slidenum">
              <a:rPr lang="en-ID" smtClean="0"/>
              <a:t>5</a:t>
            </a:fld>
            <a:endParaRPr lang="en-ID"/>
          </a:p>
        </p:txBody>
      </p:sp>
    </p:spTree>
    <p:extLst>
      <p:ext uri="{BB962C8B-B14F-4D97-AF65-F5344CB8AC3E}">
        <p14:creationId xmlns:p14="http://schemas.microsoft.com/office/powerpoint/2010/main" val="3647526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71350-6A72-4395-AC93-A4DDAEE30E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1A29086E-CFA6-409A-88BA-F7098F983C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17711FA9-2EBE-4F06-B4BE-6E01D527DC27}"/>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5" name="Footer Placeholder 4">
            <a:extLst>
              <a:ext uri="{FF2B5EF4-FFF2-40B4-BE49-F238E27FC236}">
                <a16:creationId xmlns:a16="http://schemas.microsoft.com/office/drawing/2014/main" id="{062897A8-3BF5-4571-B765-3486FF33C8A1}"/>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27DE8831-FE56-42C9-AC24-0AECA9FCFB81}"/>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1286125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09B3E-4DD6-465F-BBCD-C6E2EF80B452}"/>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A572E489-8FBC-4190-BE06-17BE1213C4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363DFA2-C1EC-44EE-AE17-CDFF8DE333CE}"/>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5" name="Footer Placeholder 4">
            <a:extLst>
              <a:ext uri="{FF2B5EF4-FFF2-40B4-BE49-F238E27FC236}">
                <a16:creationId xmlns:a16="http://schemas.microsoft.com/office/drawing/2014/main" id="{2A3F0DB9-B483-45B7-8C36-3506031CBDBE}"/>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15EC531-0BE9-452A-97C6-CAFB6188983E}"/>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1001405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B90263-718A-42E4-83CF-39F654D53B0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6236AE9F-7FCE-41DA-8050-E87E1C56CE7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058BB158-1AEE-454E-A9A4-E0EA4CBA3D49}"/>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5" name="Footer Placeholder 4">
            <a:extLst>
              <a:ext uri="{FF2B5EF4-FFF2-40B4-BE49-F238E27FC236}">
                <a16:creationId xmlns:a16="http://schemas.microsoft.com/office/drawing/2014/main" id="{B2939CA1-68CD-4DBF-9CB6-8EFF0E65DCE1}"/>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778B5970-4CD3-4E0F-A73A-7EA99B486B7A}"/>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2985072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40E71-A41A-47AE-AC01-ADEA9CDFA75E}"/>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2AC6ACB8-BA0B-4FAD-BE96-06708AB608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6D4B29B4-B2A2-4568-A91A-CCC6F544C35F}"/>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5" name="Footer Placeholder 4">
            <a:extLst>
              <a:ext uri="{FF2B5EF4-FFF2-40B4-BE49-F238E27FC236}">
                <a16:creationId xmlns:a16="http://schemas.microsoft.com/office/drawing/2014/main" id="{97C59C25-C713-4C11-A0F6-0C27B5FAE7AC}"/>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3114C54D-BEDB-467A-8B86-05480D286D95}"/>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1473146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5D266-0212-4CBE-9909-C20F226479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DC1034E0-C770-4712-9B75-3184ED56B9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439F2A-B257-4AE0-B92B-5AB4BAF247A7}"/>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5" name="Footer Placeholder 4">
            <a:extLst>
              <a:ext uri="{FF2B5EF4-FFF2-40B4-BE49-F238E27FC236}">
                <a16:creationId xmlns:a16="http://schemas.microsoft.com/office/drawing/2014/main" id="{945104A5-DE69-4E9C-A562-E043A60ECB40}"/>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338B7170-466B-42EF-BCB7-FCC39B7E754F}"/>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2583993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E21F6-283F-4DC6-BF8C-ADB4BB33292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81C530A0-F030-40D3-8E4A-00CA9BBD12B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22A9F48F-2244-4208-AB3B-61033D9EB75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00687B1D-61E8-4F4C-B669-07C08C6EF223}"/>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6" name="Footer Placeholder 5">
            <a:extLst>
              <a:ext uri="{FF2B5EF4-FFF2-40B4-BE49-F238E27FC236}">
                <a16:creationId xmlns:a16="http://schemas.microsoft.com/office/drawing/2014/main" id="{AFB524AD-16DF-44CE-A696-14615770CE3C}"/>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B7023308-A5AC-4B5F-BD73-E9DFD96BC373}"/>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65174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B1942-2F7D-4941-A68E-91769F17382E}"/>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5CBA2F5A-28F3-45AA-BEB8-6AC4E387DF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3F3460-3D76-4B02-84E9-7092C74802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0DB887A3-3909-4B70-B9FC-E2ABB4EFD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CD001F-50B1-4361-8D5B-61C97F51AB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4F5C640F-885D-40ED-A603-BF21948AD87A}"/>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8" name="Footer Placeholder 7">
            <a:extLst>
              <a:ext uri="{FF2B5EF4-FFF2-40B4-BE49-F238E27FC236}">
                <a16:creationId xmlns:a16="http://schemas.microsoft.com/office/drawing/2014/main" id="{04274A7A-73A3-4A2B-BD85-B3B1A60C606E}"/>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C38A14C7-8D2E-4330-8A56-DF32B7E9396C}"/>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904831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D73C9-20D6-4852-BB7F-0F7CDD44EB07}"/>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3EC5903D-1F5E-4DFC-9FD1-64A65CD11542}"/>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4" name="Footer Placeholder 3">
            <a:extLst>
              <a:ext uri="{FF2B5EF4-FFF2-40B4-BE49-F238E27FC236}">
                <a16:creationId xmlns:a16="http://schemas.microsoft.com/office/drawing/2014/main" id="{9E2B462A-9D47-4CF1-BB93-5E80A4D20194}"/>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6FB3CE8E-E603-4A25-9FAC-3E79333DA3EF}"/>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627807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D951B1-54A3-416C-BED3-485087A287BB}"/>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3" name="Footer Placeholder 2">
            <a:extLst>
              <a:ext uri="{FF2B5EF4-FFF2-40B4-BE49-F238E27FC236}">
                <a16:creationId xmlns:a16="http://schemas.microsoft.com/office/drawing/2014/main" id="{315BFF88-7B9A-4ACF-B3A6-99D17E9EDFED}"/>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E085518F-73DF-4711-9E8D-50889D4FA80C}"/>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1331150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DB6E5-41CE-41D0-98D9-2C80775A2B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CBCB4BC4-5DD2-4B90-8B7E-B445379C71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ACE7608B-133E-4534-B93F-115D2B5286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5A6117-5923-40A0-B014-BC7B5614D21B}"/>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6" name="Footer Placeholder 5">
            <a:extLst>
              <a:ext uri="{FF2B5EF4-FFF2-40B4-BE49-F238E27FC236}">
                <a16:creationId xmlns:a16="http://schemas.microsoft.com/office/drawing/2014/main" id="{FA079005-5575-44E3-A559-8CCDC00DFDA3}"/>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CA53F687-4DAB-4EE7-8A0F-F75750D5BD1C}"/>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1678220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575C-9899-4F06-9F48-B21C0EB54F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916215B7-6138-4079-B0FE-BB50E79196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629A142F-FFFC-4AC6-BA82-3E5CC2F128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12BC77-6CE0-48C0-B163-AFABEB1FC071}"/>
              </a:ext>
            </a:extLst>
          </p:cNvPr>
          <p:cNvSpPr>
            <a:spLocks noGrp="1"/>
          </p:cNvSpPr>
          <p:nvPr>
            <p:ph type="dt" sz="half" idx="10"/>
          </p:nvPr>
        </p:nvSpPr>
        <p:spPr/>
        <p:txBody>
          <a:bodyPr/>
          <a:lstStyle/>
          <a:p>
            <a:fld id="{8BF41A2C-2830-4963-A671-2438E968C526}" type="datetimeFigureOut">
              <a:rPr lang="en-ID" smtClean="0"/>
              <a:t>29/04/2024</a:t>
            </a:fld>
            <a:endParaRPr lang="en-ID"/>
          </a:p>
        </p:txBody>
      </p:sp>
      <p:sp>
        <p:nvSpPr>
          <p:cNvPr id="6" name="Footer Placeholder 5">
            <a:extLst>
              <a:ext uri="{FF2B5EF4-FFF2-40B4-BE49-F238E27FC236}">
                <a16:creationId xmlns:a16="http://schemas.microsoft.com/office/drawing/2014/main" id="{1C7C55D1-5984-4AD9-AC14-FA65422058D5}"/>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557F6E98-5525-4012-B40D-C40CED3B0359}"/>
              </a:ext>
            </a:extLst>
          </p:cNvPr>
          <p:cNvSpPr>
            <a:spLocks noGrp="1"/>
          </p:cNvSpPr>
          <p:nvPr>
            <p:ph type="sldNum" sz="quarter" idx="12"/>
          </p:nvPr>
        </p:nvSpPr>
        <p:spPr/>
        <p:txBody>
          <a:bodyPr/>
          <a:lstStyle/>
          <a:p>
            <a:fld id="{F1AE027F-A677-4396-B2AC-C7796A810D8A}" type="slidenum">
              <a:rPr lang="en-ID" smtClean="0"/>
              <a:t>‹#›</a:t>
            </a:fld>
            <a:endParaRPr lang="en-ID"/>
          </a:p>
        </p:txBody>
      </p:sp>
    </p:spTree>
    <p:extLst>
      <p:ext uri="{BB962C8B-B14F-4D97-AF65-F5344CB8AC3E}">
        <p14:creationId xmlns:p14="http://schemas.microsoft.com/office/powerpoint/2010/main" val="3618706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97E305-F4B2-42DE-9598-A51C5F7BDA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AC01A4F8-771E-465A-A84C-93D9AFDA21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5F143094-A141-4988-A9F7-70E4A6607F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F41A2C-2830-4963-A671-2438E968C526}" type="datetimeFigureOut">
              <a:rPr lang="en-ID" smtClean="0"/>
              <a:t>29/04/2024</a:t>
            </a:fld>
            <a:endParaRPr lang="en-ID"/>
          </a:p>
        </p:txBody>
      </p:sp>
      <p:sp>
        <p:nvSpPr>
          <p:cNvPr id="5" name="Footer Placeholder 4">
            <a:extLst>
              <a:ext uri="{FF2B5EF4-FFF2-40B4-BE49-F238E27FC236}">
                <a16:creationId xmlns:a16="http://schemas.microsoft.com/office/drawing/2014/main" id="{45124C59-61E2-4049-BF75-031C2E476D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AF5835BE-DDA9-46FA-AEB1-27CED96A8C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AE027F-A677-4396-B2AC-C7796A810D8A}" type="slidenum">
              <a:rPr lang="en-ID" smtClean="0"/>
              <a:t>‹#›</a:t>
            </a:fld>
            <a:endParaRPr lang="en-ID"/>
          </a:p>
        </p:txBody>
      </p:sp>
    </p:spTree>
    <p:extLst>
      <p:ext uri="{BB962C8B-B14F-4D97-AF65-F5344CB8AC3E}">
        <p14:creationId xmlns:p14="http://schemas.microsoft.com/office/powerpoint/2010/main" val="3121663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gif"/><Relationship Id="rId4" Type="http://schemas.openxmlformats.org/officeDocument/2006/relationships/image" Target="../media/image2.gif"/></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s://app.powerbi.com/groups/19e69afc-3e2f-4a2a-bf32-34bb2ed98e88/reports/0ef30e90-c3dd-41a7-bbb8-e4e52c4baf86/ReportSection9201bd0ef72051d0d342?experience=power-bi" TargetMode="Externa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hyperlink" Target="Market%20Basket%20Analysis%20on%20GroceryDataset.ipynb" TargetMode="External"/><Relationship Id="rId2" Type="http://schemas.openxmlformats.org/officeDocument/2006/relationships/hyperlink" Target="GroceryStoreDataSet.csv" TargetMode="External"/><Relationship Id="rId1" Type="http://schemas.openxmlformats.org/officeDocument/2006/relationships/slideLayout" Target="../slideLayouts/slideLayout2.xml"/><Relationship Id="rId4" Type="http://schemas.openxmlformats.org/officeDocument/2006/relationships/hyperlink" Target="MBA%20Network%20Graphs.pbix"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knightfoundation.org/press/releases/shaping-the-future-of-technology-in-museums-knight-invests-750000-in-five-experiments-using-immersive-technology-in-the-arts/" TargetMode="External"/><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F1FE77-AF02-40B7-9E43-61340323230C}"/>
              </a:ext>
            </a:extLst>
          </p:cNvPr>
          <p:cNvSpPr/>
          <p:nvPr/>
        </p:nvSpPr>
        <p:spPr>
          <a:xfrm>
            <a:off x="0" y="0"/>
            <a:ext cx="121920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9" name="Rectangle 78">
            <a:extLst>
              <a:ext uri="{FF2B5EF4-FFF2-40B4-BE49-F238E27FC236}">
                <a16:creationId xmlns:a16="http://schemas.microsoft.com/office/drawing/2014/main" id="{5997C3E3-A984-4606-8F96-77D90D4052CB}"/>
              </a:ext>
            </a:extLst>
          </p:cNvPr>
          <p:cNvSpPr/>
          <p:nvPr/>
        </p:nvSpPr>
        <p:spPr>
          <a:xfrm>
            <a:off x="0" y="1"/>
            <a:ext cx="8794156" cy="6857999"/>
          </a:xfrm>
          <a:prstGeom prst="rect">
            <a:avLst/>
          </a:prstGeom>
          <a:solidFill>
            <a:srgbClr val="3F4E6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Box 6">
            <a:extLst>
              <a:ext uri="{FF2B5EF4-FFF2-40B4-BE49-F238E27FC236}">
                <a16:creationId xmlns:a16="http://schemas.microsoft.com/office/drawing/2014/main" id="{6322977B-DCF4-457D-B0DF-229E3708C4DD}"/>
              </a:ext>
            </a:extLst>
          </p:cNvPr>
          <p:cNvSpPr txBox="1"/>
          <p:nvPr/>
        </p:nvSpPr>
        <p:spPr>
          <a:xfrm>
            <a:off x="1056433" y="2730925"/>
            <a:ext cx="4659431" cy="989951"/>
          </a:xfrm>
          <a:prstGeom prst="rect">
            <a:avLst/>
          </a:prstGeom>
          <a:noFill/>
          <a:effectLst/>
        </p:spPr>
        <p:txBody>
          <a:bodyPr wrap="square" lIns="0" tIns="0" rIns="0" bIns="0" rtlCol="0">
            <a:spAutoFit/>
          </a:bodyPr>
          <a:lstStyle>
            <a:defPPr>
              <a:defRPr lang="en-US"/>
            </a:defPPr>
            <a:lvl1pPr algn="ctr" defTabSz="713232">
              <a:defRPr sz="13800" spc="300">
                <a:solidFill>
                  <a:schemeClr val="tx2"/>
                </a:solidFill>
                <a:effectLst>
                  <a:outerShdw blurRad="508000" dist="114300" dir="9300000" sx="101000" sy="101000" algn="tl" rotWithShape="0">
                    <a:srgbClr val="FB9F9F">
                      <a:alpha val="50000"/>
                    </a:srgbClr>
                  </a:outerShdw>
                </a:effectLst>
                <a:latin typeface="Modern No. 20" panose="02070704070505020303" pitchFamily="18" charset="0"/>
              </a:defRPr>
            </a:lvl1pPr>
          </a:lstStyle>
          <a:p>
            <a:pPr algn="l">
              <a:lnSpc>
                <a:spcPct val="80000"/>
              </a:lnSpc>
            </a:pPr>
            <a:r>
              <a:rPr lang="en-US" sz="8000" dirty="0">
                <a:solidFill>
                  <a:schemeClr val="bg1"/>
                </a:solidFill>
                <a:effectLst/>
              </a:rPr>
              <a:t>Project </a:t>
            </a:r>
          </a:p>
        </p:txBody>
      </p:sp>
      <p:grpSp>
        <p:nvGrpSpPr>
          <p:cNvPr id="60" name="Group 59">
            <a:extLst>
              <a:ext uri="{FF2B5EF4-FFF2-40B4-BE49-F238E27FC236}">
                <a16:creationId xmlns:a16="http://schemas.microsoft.com/office/drawing/2014/main" id="{5FF7D8E4-88DC-482D-A514-CDF676F11A5B}"/>
              </a:ext>
            </a:extLst>
          </p:cNvPr>
          <p:cNvGrpSpPr/>
          <p:nvPr/>
        </p:nvGrpSpPr>
        <p:grpSpPr>
          <a:xfrm>
            <a:off x="10565230" y="6429971"/>
            <a:ext cx="1172063" cy="265457"/>
            <a:chOff x="10496650" y="6390215"/>
            <a:chExt cx="1172063" cy="265457"/>
          </a:xfrm>
        </p:grpSpPr>
        <p:sp>
          <p:nvSpPr>
            <p:cNvPr id="61" name="TextBox 60">
              <a:extLst>
                <a:ext uri="{FF2B5EF4-FFF2-40B4-BE49-F238E27FC236}">
                  <a16:creationId xmlns:a16="http://schemas.microsoft.com/office/drawing/2014/main" id="{B48EA1DB-FAAC-43BD-A8B9-5ECFA8C9BFA7}"/>
                </a:ext>
              </a:extLst>
            </p:cNvPr>
            <p:cNvSpPr txBox="1"/>
            <p:nvPr/>
          </p:nvSpPr>
          <p:spPr>
            <a:xfrm>
              <a:off x="10496650" y="6401756"/>
              <a:ext cx="938664" cy="253916"/>
            </a:xfrm>
            <a:prstGeom prst="rect">
              <a:avLst/>
            </a:prstGeom>
            <a:noFill/>
          </p:spPr>
          <p:txBody>
            <a:bodyPr wrap="square" rtlCol="0">
              <a:spAutoFit/>
            </a:bodyPr>
            <a:lstStyle/>
            <a:p>
              <a:pPr algn="ctr"/>
              <a:r>
                <a:rPr lang="en-GB" sz="1000" strike="noStrike" spc="600" dirty="0">
                  <a:solidFill>
                    <a:schemeClr val="tx2"/>
                  </a:solidFill>
                  <a:latin typeface="Lucida Sans" panose="020B0602030504020204" pitchFamily="34" charset="0"/>
                  <a:ea typeface="Roboto Condensed" panose="02000000000000000000" pitchFamily="2" charset="0"/>
                  <a:cs typeface="Poppins Light" panose="00000400000000000000" pitchFamily="2" charset="0"/>
                </a:rPr>
                <a:t>Page</a:t>
              </a:r>
              <a:endParaRPr lang="id-ID" sz="1000" strike="noStrike" spc="600" dirty="0">
                <a:solidFill>
                  <a:schemeClr val="tx2"/>
                </a:solidFill>
                <a:latin typeface="Lucida Sans" panose="020B0602030504020204" pitchFamily="34" charset="0"/>
                <a:ea typeface="Roboto Condensed" panose="02000000000000000000" pitchFamily="2" charset="0"/>
                <a:cs typeface="Poppins Light" panose="00000400000000000000" pitchFamily="2" charset="0"/>
              </a:endParaRPr>
            </a:p>
          </p:txBody>
        </p:sp>
        <p:sp>
          <p:nvSpPr>
            <p:cNvPr id="62" name="TextBox 61">
              <a:extLst>
                <a:ext uri="{FF2B5EF4-FFF2-40B4-BE49-F238E27FC236}">
                  <a16:creationId xmlns:a16="http://schemas.microsoft.com/office/drawing/2014/main" id="{6CD6723E-9AE3-4AE0-A81F-6F09F853F381}"/>
                </a:ext>
              </a:extLst>
            </p:cNvPr>
            <p:cNvSpPr txBox="1"/>
            <p:nvPr/>
          </p:nvSpPr>
          <p:spPr>
            <a:xfrm flipH="1">
              <a:off x="11147810" y="6390215"/>
              <a:ext cx="520903" cy="246221"/>
            </a:xfrm>
            <a:prstGeom prst="rect">
              <a:avLst/>
            </a:prstGeom>
            <a:noFill/>
          </p:spPr>
          <p:txBody>
            <a:bodyPr wrap="square" rtlCol="0">
              <a:spAutoFit/>
            </a:bodyPr>
            <a:lstStyle/>
            <a:p>
              <a:pPr algn="ctr"/>
              <a:fld id="{260E2A6B-A809-4840-BF14-8648BC0BDF87}" type="slidenum">
                <a:rPr lang="id-ID" sz="1000" i="0" smtClean="0">
                  <a:solidFill>
                    <a:schemeClr val="tx2"/>
                  </a:solidFill>
                  <a:latin typeface="Lucida Sans" panose="020B0602030504020204" pitchFamily="34" charset="0"/>
                  <a:ea typeface="Open Sans" panose="020B0606030504020204" pitchFamily="34" charset="0"/>
                  <a:cs typeface="Poppins Light" panose="00000400000000000000" pitchFamily="2" charset="0"/>
                </a:rPr>
                <a:pPr algn="ctr"/>
                <a:t>1</a:t>
              </a:fld>
              <a:endParaRPr lang="id-ID" sz="1000" i="0" dirty="0">
                <a:solidFill>
                  <a:schemeClr val="tx2"/>
                </a:solidFill>
                <a:latin typeface="Lucida Sans" panose="020B0602030504020204" pitchFamily="34" charset="0"/>
                <a:ea typeface="Open Sans" panose="020B0606030504020204" pitchFamily="34" charset="0"/>
                <a:cs typeface="Poppins Light" panose="00000400000000000000" pitchFamily="2" charset="0"/>
              </a:endParaRPr>
            </a:p>
          </p:txBody>
        </p:sp>
      </p:grpSp>
      <p:sp>
        <p:nvSpPr>
          <p:cNvPr id="94" name="Oval 93">
            <a:extLst>
              <a:ext uri="{FF2B5EF4-FFF2-40B4-BE49-F238E27FC236}">
                <a16:creationId xmlns:a16="http://schemas.microsoft.com/office/drawing/2014/main" id="{180AEF80-3E3A-443D-AE97-477CD8ACA019}"/>
              </a:ext>
            </a:extLst>
          </p:cNvPr>
          <p:cNvSpPr/>
          <p:nvPr/>
        </p:nvSpPr>
        <p:spPr>
          <a:xfrm rot="19800000" flipV="1">
            <a:off x="-1034329" y="5385246"/>
            <a:ext cx="2335710" cy="2335670"/>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95" name="Oval 94">
            <a:extLst>
              <a:ext uri="{FF2B5EF4-FFF2-40B4-BE49-F238E27FC236}">
                <a16:creationId xmlns:a16="http://schemas.microsoft.com/office/drawing/2014/main" id="{A2598057-AB0F-4937-984F-BEC5A4BAA6E2}"/>
              </a:ext>
            </a:extLst>
          </p:cNvPr>
          <p:cNvSpPr/>
          <p:nvPr/>
        </p:nvSpPr>
        <p:spPr>
          <a:xfrm rot="1800000">
            <a:off x="-370487" y="184481"/>
            <a:ext cx="1008025" cy="1008008"/>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76" name="Oval 75">
            <a:extLst>
              <a:ext uri="{FF2B5EF4-FFF2-40B4-BE49-F238E27FC236}">
                <a16:creationId xmlns:a16="http://schemas.microsoft.com/office/drawing/2014/main" id="{D4419876-ED98-494F-B714-BCF952BBE88C}"/>
              </a:ext>
            </a:extLst>
          </p:cNvPr>
          <p:cNvSpPr/>
          <p:nvPr/>
        </p:nvSpPr>
        <p:spPr>
          <a:xfrm flipH="1" flipV="1">
            <a:off x="6384994" y="823652"/>
            <a:ext cx="4739459" cy="4739459"/>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US" kern="0">
              <a:solidFill>
                <a:srgbClr val="FFFFFF"/>
              </a:solidFill>
              <a:latin typeface="Calibri" panose="020F0502020204030204"/>
            </a:endParaRPr>
          </a:p>
        </p:txBody>
      </p:sp>
      <p:sp>
        <p:nvSpPr>
          <p:cNvPr id="12" name="Oval 11">
            <a:extLst>
              <a:ext uri="{FF2B5EF4-FFF2-40B4-BE49-F238E27FC236}">
                <a16:creationId xmlns:a16="http://schemas.microsoft.com/office/drawing/2014/main" id="{873F46C2-FC06-4120-BC28-9A665C7D7E75}"/>
              </a:ext>
            </a:extLst>
          </p:cNvPr>
          <p:cNvSpPr/>
          <p:nvPr/>
        </p:nvSpPr>
        <p:spPr>
          <a:xfrm>
            <a:off x="6688524" y="697643"/>
            <a:ext cx="1376981" cy="1330294"/>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US" kern="0" dirty="0">
              <a:solidFill>
                <a:srgbClr val="FFFFFF"/>
              </a:solidFill>
              <a:latin typeface="Calibri" panose="020F0502020204030204"/>
            </a:endParaRPr>
          </a:p>
        </p:txBody>
      </p:sp>
      <p:sp>
        <p:nvSpPr>
          <p:cNvPr id="13" name="Oval 12">
            <a:extLst>
              <a:ext uri="{FF2B5EF4-FFF2-40B4-BE49-F238E27FC236}">
                <a16:creationId xmlns:a16="http://schemas.microsoft.com/office/drawing/2014/main" id="{BF36780D-1AAF-4F58-A02D-8A5F9E36BA98}"/>
              </a:ext>
            </a:extLst>
          </p:cNvPr>
          <p:cNvSpPr/>
          <p:nvPr/>
        </p:nvSpPr>
        <p:spPr>
          <a:xfrm>
            <a:off x="6296694" y="4094627"/>
            <a:ext cx="1376981" cy="1330294"/>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US" kern="0">
              <a:solidFill>
                <a:srgbClr val="FFFFFF"/>
              </a:solidFill>
              <a:latin typeface="Calibri" panose="020F0502020204030204"/>
            </a:endParaRPr>
          </a:p>
        </p:txBody>
      </p:sp>
      <p:sp>
        <p:nvSpPr>
          <p:cNvPr id="14" name="Oval 13">
            <a:extLst>
              <a:ext uri="{FF2B5EF4-FFF2-40B4-BE49-F238E27FC236}">
                <a16:creationId xmlns:a16="http://schemas.microsoft.com/office/drawing/2014/main" id="{F0559153-C6CD-476A-857C-A332DEAFB6C1}"/>
              </a:ext>
            </a:extLst>
          </p:cNvPr>
          <p:cNvSpPr/>
          <p:nvPr/>
        </p:nvSpPr>
        <p:spPr>
          <a:xfrm>
            <a:off x="9491377" y="4376880"/>
            <a:ext cx="1337020" cy="1362520"/>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US" kern="0">
              <a:solidFill>
                <a:srgbClr val="FFFFFF"/>
              </a:solidFill>
              <a:latin typeface="Calibri" panose="020F0502020204030204"/>
            </a:endParaRPr>
          </a:p>
        </p:txBody>
      </p:sp>
      <p:sp>
        <p:nvSpPr>
          <p:cNvPr id="15" name="Oval 14">
            <a:extLst>
              <a:ext uri="{FF2B5EF4-FFF2-40B4-BE49-F238E27FC236}">
                <a16:creationId xmlns:a16="http://schemas.microsoft.com/office/drawing/2014/main" id="{5DC5F941-7E7B-4B77-91E3-44C6550082BC}"/>
              </a:ext>
            </a:extLst>
          </p:cNvPr>
          <p:cNvSpPr/>
          <p:nvPr/>
        </p:nvSpPr>
        <p:spPr>
          <a:xfrm>
            <a:off x="10060450" y="1131803"/>
            <a:ext cx="1337020" cy="1339527"/>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US" kern="0" dirty="0">
              <a:solidFill>
                <a:srgbClr val="FFFFFF"/>
              </a:solidFill>
              <a:latin typeface="Calibri" panose="020F0502020204030204"/>
            </a:endParaRPr>
          </a:p>
        </p:txBody>
      </p:sp>
      <p:sp>
        <p:nvSpPr>
          <p:cNvPr id="77" name="TextBox 76">
            <a:extLst>
              <a:ext uri="{FF2B5EF4-FFF2-40B4-BE49-F238E27FC236}">
                <a16:creationId xmlns:a16="http://schemas.microsoft.com/office/drawing/2014/main" id="{F7AA3709-430A-47D9-960D-BECBADD12A6F}"/>
              </a:ext>
            </a:extLst>
          </p:cNvPr>
          <p:cNvSpPr txBox="1"/>
          <p:nvPr/>
        </p:nvSpPr>
        <p:spPr>
          <a:xfrm>
            <a:off x="7016676" y="2423909"/>
            <a:ext cx="3476093" cy="1849802"/>
          </a:xfrm>
          <a:prstGeom prst="rect">
            <a:avLst/>
          </a:prstGeom>
          <a:noFill/>
          <a:effectLst/>
        </p:spPr>
        <p:txBody>
          <a:bodyPr wrap="square" lIns="0" tIns="0" rIns="0" bIns="0" rtlCol="0">
            <a:spAutoFit/>
          </a:bodyPr>
          <a:lstStyle>
            <a:defPPr>
              <a:defRPr lang="en-US"/>
            </a:defPPr>
            <a:lvl1pPr algn="ctr" defTabSz="713232">
              <a:defRPr sz="13800" spc="300">
                <a:solidFill>
                  <a:schemeClr val="tx2"/>
                </a:solidFill>
                <a:effectLst>
                  <a:outerShdw blurRad="508000" dist="114300" dir="9300000" sx="101000" sy="101000" algn="tl" rotWithShape="0">
                    <a:srgbClr val="FB9F9F">
                      <a:alpha val="50000"/>
                    </a:srgbClr>
                  </a:outerShdw>
                </a:effectLst>
                <a:latin typeface="Modern No. 20" panose="02070704070505020303" pitchFamily="18" charset="0"/>
              </a:defRPr>
            </a:lvl1pPr>
          </a:lstStyle>
          <a:p>
            <a:pPr>
              <a:lnSpc>
                <a:spcPct val="80000"/>
              </a:lnSpc>
            </a:pPr>
            <a:r>
              <a:rPr lang="en-US" sz="5000" dirty="0">
                <a:solidFill>
                  <a:srgbClr val="3F4E63"/>
                </a:solidFill>
                <a:effectLst/>
              </a:rPr>
              <a:t>Market Basket Analysis</a:t>
            </a:r>
            <a:endParaRPr lang="en-US" sz="2400" dirty="0">
              <a:solidFill>
                <a:srgbClr val="3F4E63"/>
              </a:solidFill>
              <a:effectLst/>
            </a:endParaRPr>
          </a:p>
        </p:txBody>
      </p:sp>
      <p:sp>
        <p:nvSpPr>
          <p:cNvPr id="86" name="Rectangle 85">
            <a:extLst>
              <a:ext uri="{FF2B5EF4-FFF2-40B4-BE49-F238E27FC236}">
                <a16:creationId xmlns:a16="http://schemas.microsoft.com/office/drawing/2014/main" id="{A3B314CF-FC8D-4B5B-A4D2-B03BA31D5154}"/>
              </a:ext>
            </a:extLst>
          </p:cNvPr>
          <p:cNvSpPr/>
          <p:nvPr/>
        </p:nvSpPr>
        <p:spPr>
          <a:xfrm>
            <a:off x="6754035" y="1485232"/>
            <a:ext cx="1158295" cy="291939"/>
          </a:xfrm>
          <a:prstGeom prst="rect">
            <a:avLst/>
          </a:prstGeom>
        </p:spPr>
        <p:txBody>
          <a:bodyPr wrap="square">
            <a:spAutoFit/>
          </a:bodyPr>
          <a:lstStyle/>
          <a:p>
            <a:pPr algn="ctr">
              <a:lnSpc>
                <a:spcPct val="120000"/>
              </a:lnSpc>
            </a:pPr>
            <a:r>
              <a:rPr lang="en-US" sz="1200" b="1" dirty="0">
                <a:solidFill>
                  <a:schemeClr val="bg1"/>
                </a:solidFill>
                <a:latin typeface="Lucida Sans" panose="020B0602030504020204" pitchFamily="34" charset="0"/>
                <a:cs typeface="Lato" panose="020F0502020204030203" pitchFamily="34" charset="0"/>
              </a:rPr>
              <a:t>Data Info</a:t>
            </a:r>
          </a:p>
        </p:txBody>
      </p:sp>
      <p:sp>
        <p:nvSpPr>
          <p:cNvPr id="89" name="Rectangle 88">
            <a:extLst>
              <a:ext uri="{FF2B5EF4-FFF2-40B4-BE49-F238E27FC236}">
                <a16:creationId xmlns:a16="http://schemas.microsoft.com/office/drawing/2014/main" id="{55DA4966-DD27-4D57-99BE-3540D4A987EE}"/>
              </a:ext>
            </a:extLst>
          </p:cNvPr>
          <p:cNvSpPr/>
          <p:nvPr/>
        </p:nvSpPr>
        <p:spPr>
          <a:xfrm>
            <a:off x="10159887" y="1880355"/>
            <a:ext cx="1158295" cy="513539"/>
          </a:xfrm>
          <a:prstGeom prst="rect">
            <a:avLst/>
          </a:prstGeom>
        </p:spPr>
        <p:txBody>
          <a:bodyPr wrap="square">
            <a:spAutoFit/>
          </a:bodyPr>
          <a:lstStyle/>
          <a:p>
            <a:pPr algn="ctr">
              <a:lnSpc>
                <a:spcPct val="120000"/>
              </a:lnSpc>
            </a:pPr>
            <a:r>
              <a:rPr lang="en-US" sz="1200" b="1" dirty="0">
                <a:solidFill>
                  <a:schemeClr val="bg1"/>
                </a:solidFill>
                <a:latin typeface="Lucida Sans" panose="020B0602030504020204" pitchFamily="34" charset="0"/>
                <a:cs typeface="Lato" panose="020F0502020204030203" pitchFamily="34" charset="0"/>
              </a:rPr>
              <a:t>Query Output </a:t>
            </a:r>
          </a:p>
        </p:txBody>
      </p:sp>
      <p:sp>
        <p:nvSpPr>
          <p:cNvPr id="92" name="Rectangle 91">
            <a:extLst>
              <a:ext uri="{FF2B5EF4-FFF2-40B4-BE49-F238E27FC236}">
                <a16:creationId xmlns:a16="http://schemas.microsoft.com/office/drawing/2014/main" id="{92BE1FC2-E5F4-4B4A-B02B-37B4AD797D34}"/>
              </a:ext>
            </a:extLst>
          </p:cNvPr>
          <p:cNvSpPr/>
          <p:nvPr/>
        </p:nvSpPr>
        <p:spPr>
          <a:xfrm>
            <a:off x="9618071" y="5205122"/>
            <a:ext cx="1158295" cy="291939"/>
          </a:xfrm>
          <a:prstGeom prst="rect">
            <a:avLst/>
          </a:prstGeom>
        </p:spPr>
        <p:txBody>
          <a:bodyPr wrap="square">
            <a:spAutoFit/>
          </a:bodyPr>
          <a:lstStyle/>
          <a:p>
            <a:pPr algn="ctr">
              <a:lnSpc>
                <a:spcPct val="120000"/>
              </a:lnSpc>
            </a:pPr>
            <a:r>
              <a:rPr lang="en-US" sz="1200" b="1" dirty="0">
                <a:solidFill>
                  <a:schemeClr val="bg1"/>
                </a:solidFill>
                <a:latin typeface="Lucida Sans" panose="020B0602030504020204" pitchFamily="34" charset="0"/>
                <a:cs typeface="Lato" panose="020F0502020204030203" pitchFamily="34" charset="0"/>
              </a:rPr>
              <a:t>Dashboards </a:t>
            </a:r>
          </a:p>
        </p:txBody>
      </p:sp>
      <p:sp>
        <p:nvSpPr>
          <p:cNvPr id="93" name="Rectangle 92">
            <a:extLst>
              <a:ext uri="{FF2B5EF4-FFF2-40B4-BE49-F238E27FC236}">
                <a16:creationId xmlns:a16="http://schemas.microsoft.com/office/drawing/2014/main" id="{347E8F02-5B9A-4ACE-949A-990B0BF9CA9C}"/>
              </a:ext>
            </a:extLst>
          </p:cNvPr>
          <p:cNvSpPr/>
          <p:nvPr/>
        </p:nvSpPr>
        <p:spPr>
          <a:xfrm>
            <a:off x="6360779" y="4771759"/>
            <a:ext cx="1158295" cy="513539"/>
          </a:xfrm>
          <a:prstGeom prst="rect">
            <a:avLst/>
          </a:prstGeom>
        </p:spPr>
        <p:txBody>
          <a:bodyPr wrap="square">
            <a:spAutoFit/>
          </a:bodyPr>
          <a:lstStyle/>
          <a:p>
            <a:pPr algn="ctr">
              <a:lnSpc>
                <a:spcPct val="120000"/>
              </a:lnSpc>
            </a:pPr>
            <a:r>
              <a:rPr lang="en-US" sz="1200" b="1" dirty="0">
                <a:solidFill>
                  <a:schemeClr val="bg1"/>
                </a:solidFill>
                <a:latin typeface="Lucida Sans" panose="020B0602030504020204" pitchFamily="34" charset="0"/>
                <a:cs typeface="Lato" panose="020F0502020204030203" pitchFamily="34" charset="0"/>
              </a:rPr>
              <a:t>Basket Analysis</a:t>
            </a:r>
          </a:p>
        </p:txBody>
      </p:sp>
      <p:pic>
        <p:nvPicPr>
          <p:cNvPr id="16" name="Picture 15" descr="A black and blue square with white squares and black lines&#10;&#10;Description automatically generated">
            <a:extLst>
              <a:ext uri="{FF2B5EF4-FFF2-40B4-BE49-F238E27FC236}">
                <a16:creationId xmlns:a16="http://schemas.microsoft.com/office/drawing/2014/main" id="{1008D8A1-D257-9C24-5A6D-BC33933690B7}"/>
              </a:ext>
            </a:extLst>
          </p:cNvPr>
          <p:cNvPicPr>
            <a:picLocks noChangeAspect="1"/>
          </p:cNvPicPr>
          <p:nvPr/>
        </p:nvPicPr>
        <p:blipFill>
          <a:blip r:embed="rId3">
            <a:clrChange>
              <a:clrFrom>
                <a:srgbClr val="FFFFFF"/>
              </a:clrFrom>
              <a:clrTo>
                <a:srgbClr val="FFFFFF">
                  <a:alpha val="0"/>
                </a:srgbClr>
              </a:clrTo>
            </a:clrChange>
            <a:biLevel thresh="25000"/>
            <a:extLst>
              <a:ext uri="{28A0092B-C50C-407E-A947-70E740481C1C}">
                <a14:useLocalDpi xmlns:a14="http://schemas.microsoft.com/office/drawing/2010/main" val="0"/>
              </a:ext>
            </a:extLst>
          </a:blip>
          <a:stretch>
            <a:fillRect/>
          </a:stretch>
        </p:blipFill>
        <p:spPr>
          <a:xfrm>
            <a:off x="7028963" y="918366"/>
            <a:ext cx="608438" cy="608438"/>
          </a:xfrm>
          <a:prstGeom prst="rect">
            <a:avLst/>
          </a:prstGeom>
        </p:spPr>
      </p:pic>
      <p:pic>
        <p:nvPicPr>
          <p:cNvPr id="31" name="Picture 30" descr="A black and blue graph on a white board&#10;&#10;Description automatically generated">
            <a:extLst>
              <a:ext uri="{FF2B5EF4-FFF2-40B4-BE49-F238E27FC236}">
                <a16:creationId xmlns:a16="http://schemas.microsoft.com/office/drawing/2014/main" id="{BD8B88E7-DA80-A68A-A5E6-1EE68B88B3D0}"/>
              </a:ext>
            </a:extLst>
          </p:cNvPr>
          <p:cNvPicPr>
            <a:picLocks noChangeAspect="1"/>
          </p:cNvPicPr>
          <p:nvPr/>
        </p:nvPicPr>
        <p:blipFill>
          <a:blip r:embed="rId4">
            <a:clrChange>
              <a:clrFrom>
                <a:srgbClr val="FFFFFF"/>
              </a:clrFrom>
              <a:clrTo>
                <a:srgbClr val="FFFFFF">
                  <a:alpha val="0"/>
                </a:srgbClr>
              </a:clrTo>
            </a:clrChange>
            <a:biLevel thresh="50000"/>
            <a:extLst>
              <a:ext uri="{28A0092B-C50C-407E-A947-70E740481C1C}">
                <a14:useLocalDpi xmlns:a14="http://schemas.microsoft.com/office/drawing/2010/main" val="0"/>
              </a:ext>
            </a:extLst>
          </a:blip>
          <a:stretch>
            <a:fillRect/>
          </a:stretch>
        </p:blipFill>
        <p:spPr>
          <a:xfrm>
            <a:off x="9878664" y="4563449"/>
            <a:ext cx="629406" cy="629406"/>
          </a:xfrm>
          <a:prstGeom prst="rect">
            <a:avLst/>
          </a:prstGeom>
        </p:spPr>
      </p:pic>
      <p:pic>
        <p:nvPicPr>
          <p:cNvPr id="33" name="Picture 32" descr="A black and blue line drawing of a piece of paper with a gear&#10;&#10;Description automatically generated">
            <a:extLst>
              <a:ext uri="{FF2B5EF4-FFF2-40B4-BE49-F238E27FC236}">
                <a16:creationId xmlns:a16="http://schemas.microsoft.com/office/drawing/2014/main" id="{251ECFD8-D719-D240-16D4-03C63DC7DB25}"/>
              </a:ext>
            </a:extLst>
          </p:cNvPr>
          <p:cNvPicPr>
            <a:picLocks noChangeAspect="1"/>
          </p:cNvPicPr>
          <p:nvPr/>
        </p:nvPicPr>
        <p:blipFill>
          <a:blip r:embed="rId5">
            <a:clrChange>
              <a:clrFrom>
                <a:srgbClr val="FFFFFF"/>
              </a:clrFrom>
              <a:clrTo>
                <a:srgbClr val="FFFFFF">
                  <a:alpha val="0"/>
                </a:srgbClr>
              </a:clrTo>
            </a:clrChange>
            <a:biLevel thresh="50000"/>
            <a:extLst>
              <a:ext uri="{28A0092B-C50C-407E-A947-70E740481C1C}">
                <a14:useLocalDpi xmlns:a14="http://schemas.microsoft.com/office/drawing/2010/main" val="0"/>
              </a:ext>
            </a:extLst>
          </a:blip>
          <a:stretch>
            <a:fillRect/>
          </a:stretch>
        </p:blipFill>
        <p:spPr>
          <a:xfrm>
            <a:off x="10324237" y="1227721"/>
            <a:ext cx="800216" cy="800216"/>
          </a:xfrm>
          <a:prstGeom prst="rect">
            <a:avLst/>
          </a:prstGeom>
        </p:spPr>
      </p:pic>
      <p:grpSp>
        <p:nvGrpSpPr>
          <p:cNvPr id="10" name="Picture 4" descr="Fruit bowl">
            <a:extLst>
              <a:ext uri="{FF2B5EF4-FFF2-40B4-BE49-F238E27FC236}">
                <a16:creationId xmlns:a16="http://schemas.microsoft.com/office/drawing/2014/main" id="{55110156-DFB5-4091-84D8-6C0843416D60}"/>
              </a:ext>
            </a:extLst>
          </p:cNvPr>
          <p:cNvGrpSpPr/>
          <p:nvPr/>
        </p:nvGrpSpPr>
        <p:grpSpPr>
          <a:xfrm>
            <a:off x="6668977" y="4224266"/>
            <a:ext cx="541898" cy="541898"/>
            <a:chOff x="7496208" y="4694955"/>
            <a:chExt cx="541898" cy="541898"/>
          </a:xfrm>
          <a:solidFill>
            <a:srgbClr val="FFFFFF">
              <a:shade val="85000"/>
            </a:srgbClr>
          </a:solidFill>
          <a:effectLst>
            <a:outerShdw blurRad="55000" dist="18000" dir="5400000" algn="tl" rotWithShape="0">
              <a:srgbClr val="000000">
                <a:alpha val="40000"/>
              </a:srgbClr>
            </a:outerShdw>
          </a:effectLst>
        </p:grpSpPr>
        <p:sp>
          <p:nvSpPr>
            <p:cNvPr id="17" name="Freeform: Shape 16">
              <a:extLst>
                <a:ext uri="{FF2B5EF4-FFF2-40B4-BE49-F238E27FC236}">
                  <a16:creationId xmlns:a16="http://schemas.microsoft.com/office/drawing/2014/main" id="{2657B42C-5946-4BBE-B0C0-C9655ECCC46B}"/>
                </a:ext>
              </a:extLst>
            </p:cNvPr>
            <p:cNvSpPr/>
            <p:nvPr/>
          </p:nvSpPr>
          <p:spPr>
            <a:xfrm>
              <a:off x="7623568" y="5183580"/>
              <a:ext cx="287883" cy="22579"/>
            </a:xfrm>
            <a:custGeom>
              <a:avLst/>
              <a:gdLst>
                <a:gd name="connsiteX0" fmla="*/ 25049 w 287883"/>
                <a:gd name="connsiteY0" fmla="*/ 25049 h 22579"/>
                <a:gd name="connsiteX1" fmla="*/ 267774 w 287883"/>
                <a:gd name="connsiteY1" fmla="*/ 25049 h 22579"/>
                <a:gd name="connsiteX2" fmla="*/ 290353 w 287883"/>
                <a:gd name="connsiteY2" fmla="*/ 2470 h 22579"/>
                <a:gd name="connsiteX3" fmla="*/ 2470 w 287883"/>
                <a:gd name="connsiteY3" fmla="*/ 2470 h 22579"/>
                <a:gd name="connsiteX4" fmla="*/ 25049 w 287883"/>
                <a:gd name="connsiteY4" fmla="*/ 25049 h 22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883" h="22579">
                  <a:moveTo>
                    <a:pt x="25049" y="25049"/>
                  </a:moveTo>
                  <a:lnTo>
                    <a:pt x="267774" y="25049"/>
                  </a:lnTo>
                  <a:cubicBezTo>
                    <a:pt x="280244" y="25049"/>
                    <a:pt x="290353" y="14939"/>
                    <a:pt x="290353" y="2470"/>
                  </a:cubicBezTo>
                  <a:lnTo>
                    <a:pt x="2470" y="2470"/>
                  </a:lnTo>
                  <a:cubicBezTo>
                    <a:pt x="2470" y="14939"/>
                    <a:pt x="12579" y="25049"/>
                    <a:pt x="25049" y="25049"/>
                  </a:cubicBezTo>
                  <a:close/>
                </a:path>
              </a:pathLst>
            </a:custGeom>
            <a:solidFill>
              <a:srgbClr val="000000"/>
            </a:solidFill>
            <a:ln w="5556"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631891EB-E0EF-4AEB-86A5-05B0EE4B04BE}"/>
                </a:ext>
              </a:extLst>
            </p:cNvPr>
            <p:cNvSpPr/>
            <p:nvPr/>
          </p:nvSpPr>
          <p:spPr>
            <a:xfrm>
              <a:off x="7558202" y="4751473"/>
              <a:ext cx="203212" cy="237080"/>
            </a:xfrm>
            <a:custGeom>
              <a:avLst/>
              <a:gdLst>
                <a:gd name="connsiteX0" fmla="*/ 185868 w 203211"/>
                <a:gd name="connsiteY0" fmla="*/ 185078 h 237080"/>
                <a:gd name="connsiteX1" fmla="*/ 130945 w 203211"/>
                <a:gd name="connsiteY1" fmla="*/ 126993 h 237080"/>
                <a:gd name="connsiteX2" fmla="*/ 59708 w 203211"/>
                <a:gd name="connsiteY2" fmla="*/ 50732 h 237080"/>
                <a:gd name="connsiteX3" fmla="*/ 56716 w 203211"/>
                <a:gd name="connsiteY3" fmla="*/ 51861 h 237080"/>
                <a:gd name="connsiteX4" fmla="*/ 80142 w 203211"/>
                <a:gd name="connsiteY4" fmla="*/ 13759 h 237080"/>
                <a:gd name="connsiteX5" fmla="*/ 71618 w 203211"/>
                <a:gd name="connsiteY5" fmla="*/ 2470 h 237080"/>
                <a:gd name="connsiteX6" fmla="*/ 48249 w 203211"/>
                <a:gd name="connsiteY6" fmla="*/ 32443 h 237080"/>
                <a:gd name="connsiteX7" fmla="*/ 36338 w 203211"/>
                <a:gd name="connsiteY7" fmla="*/ 13816 h 237080"/>
                <a:gd name="connsiteX8" fmla="*/ 2470 w 203211"/>
                <a:gd name="connsiteY8" fmla="*/ 6308 h 237080"/>
                <a:gd name="connsiteX9" fmla="*/ 16977 w 203211"/>
                <a:gd name="connsiteY9" fmla="*/ 37919 h 237080"/>
                <a:gd name="connsiteX10" fmla="*/ 43620 w 203211"/>
                <a:gd name="connsiteY10" fmla="*/ 45991 h 237080"/>
                <a:gd name="connsiteX11" fmla="*/ 41927 w 203211"/>
                <a:gd name="connsiteY11" fmla="*/ 56885 h 237080"/>
                <a:gd name="connsiteX12" fmla="*/ 36282 w 203211"/>
                <a:gd name="connsiteY12" fmla="*/ 57958 h 237080"/>
                <a:gd name="connsiteX13" fmla="*/ 20702 w 203211"/>
                <a:gd name="connsiteY13" fmla="*/ 161257 h 237080"/>
                <a:gd name="connsiteX14" fmla="*/ 8679 w 203211"/>
                <a:gd name="connsiteY14" fmla="*/ 213640 h 237080"/>
                <a:gd name="connsiteX15" fmla="*/ 39161 w 203211"/>
                <a:gd name="connsiteY15" fmla="*/ 221543 h 237080"/>
                <a:gd name="connsiteX16" fmla="*/ 40007 w 203211"/>
                <a:gd name="connsiteY16" fmla="*/ 221543 h 237080"/>
                <a:gd name="connsiteX17" fmla="*/ 48362 w 203211"/>
                <a:gd name="connsiteY17" fmla="*/ 223180 h 237080"/>
                <a:gd name="connsiteX18" fmla="*/ 49999 w 203211"/>
                <a:gd name="connsiteY18" fmla="*/ 223519 h 237080"/>
                <a:gd name="connsiteX19" fmla="*/ 58861 w 203211"/>
                <a:gd name="connsiteY19" fmla="*/ 225043 h 237080"/>
                <a:gd name="connsiteX20" fmla="*/ 60724 w 203211"/>
                <a:gd name="connsiteY20" fmla="*/ 225382 h 237080"/>
                <a:gd name="connsiteX21" fmla="*/ 70320 w 203211"/>
                <a:gd name="connsiteY21" fmla="*/ 226906 h 237080"/>
                <a:gd name="connsiteX22" fmla="*/ 71957 w 203211"/>
                <a:gd name="connsiteY22" fmla="*/ 226906 h 237080"/>
                <a:gd name="connsiteX23" fmla="*/ 82569 w 203211"/>
                <a:gd name="connsiteY23" fmla="*/ 228430 h 237080"/>
                <a:gd name="connsiteX24" fmla="*/ 83641 w 203211"/>
                <a:gd name="connsiteY24" fmla="*/ 228430 h 237080"/>
                <a:gd name="connsiteX25" fmla="*/ 202577 w 203211"/>
                <a:gd name="connsiteY25" fmla="*/ 235881 h 237080"/>
                <a:gd name="connsiteX26" fmla="*/ 202577 w 203211"/>
                <a:gd name="connsiteY26" fmla="*/ 235881 h 237080"/>
                <a:gd name="connsiteX27" fmla="*/ 185868 w 203211"/>
                <a:gd name="connsiteY27" fmla="*/ 185078 h 237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03211" h="237080">
                  <a:moveTo>
                    <a:pt x="185868" y="185078"/>
                  </a:moveTo>
                  <a:cubicBezTo>
                    <a:pt x="173055" y="161201"/>
                    <a:pt x="153862" y="147653"/>
                    <a:pt x="130945" y="126993"/>
                  </a:cubicBezTo>
                  <a:cubicBezTo>
                    <a:pt x="104132" y="101535"/>
                    <a:pt x="90415" y="41023"/>
                    <a:pt x="59708" y="50732"/>
                  </a:cubicBezTo>
                  <a:cubicBezTo>
                    <a:pt x="58686" y="51040"/>
                    <a:pt x="57686" y="51417"/>
                    <a:pt x="56716" y="51861"/>
                  </a:cubicBezTo>
                  <a:cubicBezTo>
                    <a:pt x="60186" y="36956"/>
                    <a:pt x="68408" y="23583"/>
                    <a:pt x="80142" y="13759"/>
                  </a:cubicBezTo>
                  <a:lnTo>
                    <a:pt x="71618" y="2470"/>
                  </a:lnTo>
                  <a:cubicBezTo>
                    <a:pt x="61713" y="10615"/>
                    <a:pt x="53732" y="20851"/>
                    <a:pt x="48249" y="32443"/>
                  </a:cubicBezTo>
                  <a:cubicBezTo>
                    <a:pt x="46132" y="25227"/>
                    <a:pt x="42000" y="18765"/>
                    <a:pt x="36338" y="13816"/>
                  </a:cubicBezTo>
                  <a:cubicBezTo>
                    <a:pt x="23073" y="2921"/>
                    <a:pt x="2470" y="6308"/>
                    <a:pt x="2470" y="6308"/>
                  </a:cubicBezTo>
                  <a:cubicBezTo>
                    <a:pt x="2470" y="6308"/>
                    <a:pt x="3486" y="27081"/>
                    <a:pt x="16977" y="37919"/>
                  </a:cubicBezTo>
                  <a:cubicBezTo>
                    <a:pt x="24652" y="43619"/>
                    <a:pt x="34071" y="46472"/>
                    <a:pt x="43620" y="45991"/>
                  </a:cubicBezTo>
                  <a:cubicBezTo>
                    <a:pt x="42787" y="49575"/>
                    <a:pt x="42221" y="53217"/>
                    <a:pt x="41927" y="56885"/>
                  </a:cubicBezTo>
                  <a:cubicBezTo>
                    <a:pt x="40006" y="56992"/>
                    <a:pt x="38108" y="57353"/>
                    <a:pt x="36282" y="57958"/>
                  </a:cubicBezTo>
                  <a:cubicBezTo>
                    <a:pt x="1115" y="68852"/>
                    <a:pt x="28379" y="125074"/>
                    <a:pt x="20702" y="161257"/>
                  </a:cubicBezTo>
                  <a:cubicBezTo>
                    <a:pt x="15818" y="178505"/>
                    <a:pt x="11805" y="195989"/>
                    <a:pt x="8679" y="213640"/>
                  </a:cubicBezTo>
                  <a:cubicBezTo>
                    <a:pt x="18693" y="216810"/>
                    <a:pt x="28868" y="219448"/>
                    <a:pt x="39161" y="221543"/>
                  </a:cubicBezTo>
                  <a:lnTo>
                    <a:pt x="40007" y="221543"/>
                  </a:lnTo>
                  <a:lnTo>
                    <a:pt x="48362" y="223180"/>
                  </a:lnTo>
                  <a:lnTo>
                    <a:pt x="49999" y="223519"/>
                  </a:lnTo>
                  <a:lnTo>
                    <a:pt x="58861" y="225043"/>
                  </a:lnTo>
                  <a:lnTo>
                    <a:pt x="60724" y="225382"/>
                  </a:lnTo>
                  <a:lnTo>
                    <a:pt x="70320" y="226906"/>
                  </a:lnTo>
                  <a:lnTo>
                    <a:pt x="71957" y="226906"/>
                  </a:lnTo>
                  <a:lnTo>
                    <a:pt x="82569" y="228430"/>
                  </a:lnTo>
                  <a:lnTo>
                    <a:pt x="83641" y="228430"/>
                  </a:lnTo>
                  <a:cubicBezTo>
                    <a:pt x="123095" y="233362"/>
                    <a:pt x="162816" y="235851"/>
                    <a:pt x="202577" y="235881"/>
                  </a:cubicBezTo>
                  <a:lnTo>
                    <a:pt x="202577" y="235881"/>
                  </a:lnTo>
                  <a:cubicBezTo>
                    <a:pt x="200561" y="217977"/>
                    <a:pt x="194873" y="200683"/>
                    <a:pt x="185868" y="185078"/>
                  </a:cubicBezTo>
                  <a:close/>
                </a:path>
              </a:pathLst>
            </a:custGeom>
            <a:solidFill>
              <a:srgbClr val="000000"/>
            </a:solidFill>
            <a:ln w="5556"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EA1204DC-77A9-446D-9C56-143A946F0311}"/>
                </a:ext>
              </a:extLst>
            </p:cNvPr>
            <p:cNvSpPr/>
            <p:nvPr/>
          </p:nvSpPr>
          <p:spPr>
            <a:xfrm>
              <a:off x="7975576" y="4967216"/>
              <a:ext cx="5645" cy="5645"/>
            </a:xfrm>
            <a:custGeom>
              <a:avLst/>
              <a:gdLst>
                <a:gd name="connsiteX0" fmla="*/ 4163 w 5644"/>
                <a:gd name="connsiteY0" fmla="*/ 5348 h 5644"/>
                <a:gd name="connsiteX1" fmla="*/ 2921 w 5644"/>
                <a:gd name="connsiteY1" fmla="*/ 2470 h 5644"/>
                <a:gd name="connsiteX2" fmla="*/ 2921 w 5644"/>
                <a:gd name="connsiteY2" fmla="*/ 4107 h 5644"/>
                <a:gd name="connsiteX3" fmla="*/ 2470 w 5644"/>
                <a:gd name="connsiteY3" fmla="*/ 6082 h 5644"/>
                <a:gd name="connsiteX4" fmla="*/ 4276 w 5644"/>
                <a:gd name="connsiteY4" fmla="*/ 5405 h 5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4" h="5644">
                  <a:moveTo>
                    <a:pt x="4163" y="5348"/>
                  </a:moveTo>
                  <a:lnTo>
                    <a:pt x="2921" y="2470"/>
                  </a:lnTo>
                  <a:cubicBezTo>
                    <a:pt x="2949" y="3015"/>
                    <a:pt x="2949" y="3561"/>
                    <a:pt x="2921" y="4107"/>
                  </a:cubicBezTo>
                  <a:cubicBezTo>
                    <a:pt x="2921" y="4784"/>
                    <a:pt x="2639" y="5405"/>
                    <a:pt x="2470" y="6082"/>
                  </a:cubicBezTo>
                  <a:lnTo>
                    <a:pt x="4276" y="5405"/>
                  </a:lnTo>
                  <a:close/>
                </a:path>
              </a:pathLst>
            </a:custGeom>
            <a:solidFill>
              <a:srgbClr val="000000"/>
            </a:solidFill>
            <a:ln w="5556"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75FFB0B2-DFB1-4A5F-A749-FAAA5026CCE8}"/>
                </a:ext>
              </a:extLst>
            </p:cNvPr>
            <p:cNvSpPr/>
            <p:nvPr/>
          </p:nvSpPr>
          <p:spPr>
            <a:xfrm>
              <a:off x="7516317" y="4941758"/>
              <a:ext cx="496740" cy="220146"/>
            </a:xfrm>
            <a:custGeom>
              <a:avLst/>
              <a:gdLst>
                <a:gd name="connsiteX0" fmla="*/ 458116 w 496739"/>
                <a:gd name="connsiteY0" fmla="*/ 2470 h 220146"/>
                <a:gd name="connsiteX1" fmla="*/ 462180 w 496739"/>
                <a:gd name="connsiteY1" fmla="*/ 27927 h 220146"/>
                <a:gd name="connsiteX2" fmla="*/ 461220 w 496739"/>
                <a:gd name="connsiteY2" fmla="*/ 31258 h 220146"/>
                <a:gd name="connsiteX3" fmla="*/ 405224 w 496739"/>
                <a:gd name="connsiteY3" fmla="*/ 45709 h 220146"/>
                <a:gd name="connsiteX4" fmla="*/ 388854 w 496739"/>
                <a:gd name="connsiteY4" fmla="*/ 48362 h 220146"/>
                <a:gd name="connsiteX5" fmla="*/ 379597 w 496739"/>
                <a:gd name="connsiteY5" fmla="*/ 49547 h 220146"/>
                <a:gd name="connsiteX6" fmla="*/ 371638 w 496739"/>
                <a:gd name="connsiteY6" fmla="*/ 50619 h 220146"/>
                <a:gd name="connsiteX7" fmla="*/ 358203 w 496739"/>
                <a:gd name="connsiteY7" fmla="*/ 52087 h 220146"/>
                <a:gd name="connsiteX8" fmla="*/ 353744 w 496739"/>
                <a:gd name="connsiteY8" fmla="*/ 52595 h 220146"/>
                <a:gd name="connsiteX9" fmla="*/ 336809 w 496739"/>
                <a:gd name="connsiteY9" fmla="*/ 54063 h 220146"/>
                <a:gd name="connsiteX10" fmla="*/ 335003 w 496739"/>
                <a:gd name="connsiteY10" fmla="*/ 54063 h 220146"/>
                <a:gd name="connsiteX11" fmla="*/ 315980 w 496739"/>
                <a:gd name="connsiteY11" fmla="*/ 55361 h 220146"/>
                <a:gd name="connsiteX12" fmla="*/ 315980 w 496739"/>
                <a:gd name="connsiteY12" fmla="*/ 55361 h 220146"/>
                <a:gd name="connsiteX13" fmla="*/ 255694 w 496739"/>
                <a:gd name="connsiteY13" fmla="*/ 57224 h 220146"/>
                <a:gd name="connsiteX14" fmla="*/ 250840 w 496739"/>
                <a:gd name="connsiteY14" fmla="*/ 57224 h 220146"/>
                <a:gd name="connsiteX15" fmla="*/ 40346 w 496739"/>
                <a:gd name="connsiteY15" fmla="*/ 31145 h 220146"/>
                <a:gd name="connsiteX16" fmla="*/ 38145 w 496739"/>
                <a:gd name="connsiteY16" fmla="*/ 31145 h 220146"/>
                <a:gd name="connsiteX17" fmla="*/ 42604 w 496739"/>
                <a:gd name="connsiteY17" fmla="*/ 2639 h 220146"/>
                <a:gd name="connsiteX18" fmla="*/ 2470 w 496739"/>
                <a:gd name="connsiteY18" fmla="*/ 31258 h 220146"/>
                <a:gd name="connsiteX19" fmla="*/ 107067 w 496739"/>
                <a:gd name="connsiteY19" fmla="*/ 220809 h 220146"/>
                <a:gd name="connsiteX20" fmla="*/ 394612 w 496739"/>
                <a:gd name="connsiteY20" fmla="*/ 220809 h 220146"/>
                <a:gd name="connsiteX21" fmla="*/ 499209 w 496739"/>
                <a:gd name="connsiteY21" fmla="*/ 31258 h 220146"/>
                <a:gd name="connsiteX22" fmla="*/ 458116 w 496739"/>
                <a:gd name="connsiteY22" fmla="*/ 2470 h 220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96739" h="220146">
                  <a:moveTo>
                    <a:pt x="458116" y="2470"/>
                  </a:moveTo>
                  <a:cubicBezTo>
                    <a:pt x="462014" y="10349"/>
                    <a:pt x="463431" y="19226"/>
                    <a:pt x="462180" y="27927"/>
                  </a:cubicBezTo>
                  <a:lnTo>
                    <a:pt x="461220" y="31258"/>
                  </a:lnTo>
                  <a:cubicBezTo>
                    <a:pt x="443093" y="37962"/>
                    <a:pt x="424332" y="42804"/>
                    <a:pt x="405224" y="45709"/>
                  </a:cubicBezTo>
                  <a:cubicBezTo>
                    <a:pt x="399918" y="46668"/>
                    <a:pt x="394443" y="47515"/>
                    <a:pt x="388854" y="48362"/>
                  </a:cubicBezTo>
                  <a:lnTo>
                    <a:pt x="379597" y="49547"/>
                  </a:lnTo>
                  <a:lnTo>
                    <a:pt x="371638" y="50619"/>
                  </a:lnTo>
                  <a:cubicBezTo>
                    <a:pt x="367235" y="51184"/>
                    <a:pt x="362719" y="51636"/>
                    <a:pt x="358203" y="52087"/>
                  </a:cubicBezTo>
                  <a:lnTo>
                    <a:pt x="353744" y="52595"/>
                  </a:lnTo>
                  <a:lnTo>
                    <a:pt x="336809" y="54063"/>
                  </a:lnTo>
                  <a:lnTo>
                    <a:pt x="335003" y="54063"/>
                  </a:lnTo>
                  <a:lnTo>
                    <a:pt x="315980" y="55361"/>
                  </a:lnTo>
                  <a:lnTo>
                    <a:pt x="315980" y="55361"/>
                  </a:lnTo>
                  <a:cubicBezTo>
                    <a:pt x="296506" y="56490"/>
                    <a:pt x="276467" y="57111"/>
                    <a:pt x="255694" y="57224"/>
                  </a:cubicBezTo>
                  <a:lnTo>
                    <a:pt x="250840" y="57224"/>
                  </a:lnTo>
                  <a:cubicBezTo>
                    <a:pt x="142403" y="57224"/>
                    <a:pt x="70207" y="42773"/>
                    <a:pt x="40346" y="31145"/>
                  </a:cubicBezTo>
                  <a:lnTo>
                    <a:pt x="38145" y="31145"/>
                  </a:lnTo>
                  <a:cubicBezTo>
                    <a:pt x="38821" y="21534"/>
                    <a:pt x="40313" y="11997"/>
                    <a:pt x="42604" y="2639"/>
                  </a:cubicBezTo>
                  <a:cubicBezTo>
                    <a:pt x="17259" y="10993"/>
                    <a:pt x="2470" y="20759"/>
                    <a:pt x="2470" y="31258"/>
                  </a:cubicBezTo>
                  <a:cubicBezTo>
                    <a:pt x="2470" y="109551"/>
                    <a:pt x="43620" y="178643"/>
                    <a:pt x="107067" y="220809"/>
                  </a:cubicBezTo>
                  <a:lnTo>
                    <a:pt x="394612" y="220809"/>
                  </a:lnTo>
                  <a:cubicBezTo>
                    <a:pt x="458059" y="178643"/>
                    <a:pt x="499209" y="109551"/>
                    <a:pt x="499209" y="31258"/>
                  </a:cubicBezTo>
                  <a:cubicBezTo>
                    <a:pt x="499209" y="20646"/>
                    <a:pt x="484081" y="10767"/>
                    <a:pt x="458116" y="2470"/>
                  </a:cubicBezTo>
                  <a:close/>
                </a:path>
              </a:pathLst>
            </a:custGeom>
            <a:solidFill>
              <a:srgbClr val="000000"/>
            </a:solidFill>
            <a:ln w="5556"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DAC346D5-5834-4BDE-A56C-622A6326F074}"/>
                </a:ext>
              </a:extLst>
            </p:cNvPr>
            <p:cNvSpPr/>
            <p:nvPr/>
          </p:nvSpPr>
          <p:spPr>
            <a:xfrm>
              <a:off x="7820559" y="4825186"/>
              <a:ext cx="67737" cy="67737"/>
            </a:xfrm>
            <a:custGeom>
              <a:avLst/>
              <a:gdLst>
                <a:gd name="connsiteX0" fmla="*/ 49389 w 67737"/>
                <a:gd name="connsiteY0" fmla="*/ 45378 h 67737"/>
                <a:gd name="connsiteX1" fmla="*/ 68073 w 67737"/>
                <a:gd name="connsiteY1" fmla="*/ 37927 h 67737"/>
                <a:gd name="connsiteX2" fmla="*/ 37927 w 67737"/>
                <a:gd name="connsiteY2" fmla="*/ 2575 h 67737"/>
                <a:gd name="connsiteX3" fmla="*/ 2575 w 67737"/>
                <a:gd name="connsiteY3" fmla="*/ 32720 h 67737"/>
                <a:gd name="connsiteX4" fmla="*/ 32680 w 67737"/>
                <a:gd name="connsiteY4" fmla="*/ 68070 h 67737"/>
                <a:gd name="connsiteX5" fmla="*/ 49389 w 67737"/>
                <a:gd name="connsiteY5" fmla="*/ 45378 h 6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37" h="67737">
                  <a:moveTo>
                    <a:pt x="49389" y="45378"/>
                  </a:moveTo>
                  <a:cubicBezTo>
                    <a:pt x="54971" y="41509"/>
                    <a:pt x="61360" y="38961"/>
                    <a:pt x="68073" y="37927"/>
                  </a:cubicBezTo>
                  <a:cubicBezTo>
                    <a:pt x="69511" y="19840"/>
                    <a:pt x="56014" y="4012"/>
                    <a:pt x="37927" y="2575"/>
                  </a:cubicBezTo>
                  <a:cubicBezTo>
                    <a:pt x="19840" y="1137"/>
                    <a:pt x="4012" y="14633"/>
                    <a:pt x="2575" y="32720"/>
                  </a:cubicBezTo>
                  <a:cubicBezTo>
                    <a:pt x="1138" y="50792"/>
                    <a:pt x="14611" y="66611"/>
                    <a:pt x="32680" y="68070"/>
                  </a:cubicBezTo>
                  <a:cubicBezTo>
                    <a:pt x="35621" y="58883"/>
                    <a:pt x="41490" y="50913"/>
                    <a:pt x="49389" y="45378"/>
                  </a:cubicBezTo>
                  <a:close/>
                </a:path>
              </a:pathLst>
            </a:custGeom>
            <a:solidFill>
              <a:srgbClr val="000000"/>
            </a:solidFill>
            <a:ln w="5556"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6B86ED57-D4C4-40F6-9302-3CE485A7750A}"/>
                </a:ext>
              </a:extLst>
            </p:cNvPr>
            <p:cNvSpPr/>
            <p:nvPr/>
          </p:nvSpPr>
          <p:spPr>
            <a:xfrm>
              <a:off x="7923531" y="4867078"/>
              <a:ext cx="67737" cy="67737"/>
            </a:xfrm>
            <a:custGeom>
              <a:avLst/>
              <a:gdLst>
                <a:gd name="connsiteX0" fmla="*/ 68175 w 67737"/>
                <a:gd name="connsiteY0" fmla="*/ 35322 h 67737"/>
                <a:gd name="connsiteX1" fmla="*/ 35322 w 67737"/>
                <a:gd name="connsiteY1" fmla="*/ 68175 h 67737"/>
                <a:gd name="connsiteX2" fmla="*/ 2470 w 67737"/>
                <a:gd name="connsiteY2" fmla="*/ 35322 h 67737"/>
                <a:gd name="connsiteX3" fmla="*/ 35322 w 67737"/>
                <a:gd name="connsiteY3" fmla="*/ 2470 h 67737"/>
                <a:gd name="connsiteX4" fmla="*/ 68175 w 67737"/>
                <a:gd name="connsiteY4" fmla="*/ 35322 h 677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737" h="67737">
                  <a:moveTo>
                    <a:pt x="68175" y="35322"/>
                  </a:moveTo>
                  <a:cubicBezTo>
                    <a:pt x="68175" y="53466"/>
                    <a:pt x="53466" y="68175"/>
                    <a:pt x="35322" y="68175"/>
                  </a:cubicBezTo>
                  <a:cubicBezTo>
                    <a:pt x="17178" y="68175"/>
                    <a:pt x="2470" y="53466"/>
                    <a:pt x="2470" y="35322"/>
                  </a:cubicBezTo>
                  <a:cubicBezTo>
                    <a:pt x="2470" y="17178"/>
                    <a:pt x="17178" y="2470"/>
                    <a:pt x="35322" y="2470"/>
                  </a:cubicBezTo>
                  <a:cubicBezTo>
                    <a:pt x="53466" y="2470"/>
                    <a:pt x="68175" y="17178"/>
                    <a:pt x="68175" y="35322"/>
                  </a:cubicBezTo>
                  <a:close/>
                </a:path>
              </a:pathLst>
            </a:custGeom>
            <a:solidFill>
              <a:srgbClr val="000000"/>
            </a:solidFill>
            <a:ln w="5556"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57397F4F-A45C-4C17-9840-123E6CE88D94}"/>
                </a:ext>
              </a:extLst>
            </p:cNvPr>
            <p:cNvSpPr/>
            <p:nvPr/>
          </p:nvSpPr>
          <p:spPr>
            <a:xfrm>
              <a:off x="7788903" y="4732393"/>
              <a:ext cx="214501" cy="141119"/>
            </a:xfrm>
            <a:custGeom>
              <a:avLst/>
              <a:gdLst>
                <a:gd name="connsiteX0" fmla="*/ 135968 w 214501"/>
                <a:gd name="connsiteY0" fmla="*/ 141896 h 141119"/>
                <a:gd name="connsiteX1" fmla="*/ 144718 w 214501"/>
                <a:gd name="connsiteY1" fmla="*/ 133824 h 141119"/>
                <a:gd name="connsiteX2" fmla="*/ 154991 w 214501"/>
                <a:gd name="connsiteY2" fmla="*/ 128574 h 141119"/>
                <a:gd name="connsiteX3" fmla="*/ 206754 w 214501"/>
                <a:gd name="connsiteY3" fmla="*/ 116833 h 141119"/>
                <a:gd name="connsiteX4" fmla="*/ 209689 w 214501"/>
                <a:gd name="connsiteY4" fmla="*/ 111979 h 141119"/>
                <a:gd name="connsiteX5" fmla="*/ 212681 w 214501"/>
                <a:gd name="connsiteY5" fmla="*/ 107181 h 141119"/>
                <a:gd name="connsiteX6" fmla="*/ 181465 w 214501"/>
                <a:gd name="connsiteY6" fmla="*/ 104189 h 141119"/>
                <a:gd name="connsiteX7" fmla="*/ 148782 w 214501"/>
                <a:gd name="connsiteY7" fmla="*/ 74723 h 141119"/>
                <a:gd name="connsiteX8" fmla="*/ 149572 w 214501"/>
                <a:gd name="connsiteY8" fmla="*/ 73481 h 141119"/>
                <a:gd name="connsiteX9" fmla="*/ 157475 w 214501"/>
                <a:gd name="connsiteY9" fmla="*/ 48136 h 141119"/>
                <a:gd name="connsiteX10" fmla="*/ 140541 w 214501"/>
                <a:gd name="connsiteY10" fmla="*/ 12744 h 141119"/>
                <a:gd name="connsiteX11" fmla="*/ 129251 w 214501"/>
                <a:gd name="connsiteY11" fmla="*/ 27194 h 141119"/>
                <a:gd name="connsiteX12" fmla="*/ 124397 w 214501"/>
                <a:gd name="connsiteY12" fmla="*/ 21550 h 141119"/>
                <a:gd name="connsiteX13" fmla="*/ 65070 w 214501"/>
                <a:gd name="connsiteY13" fmla="*/ 2470 h 141119"/>
                <a:gd name="connsiteX14" fmla="*/ 68570 w 214501"/>
                <a:gd name="connsiteY14" fmla="*/ 42379 h 141119"/>
                <a:gd name="connsiteX15" fmla="*/ 67384 w 214501"/>
                <a:gd name="connsiteY15" fmla="*/ 42379 h 141119"/>
                <a:gd name="connsiteX16" fmla="*/ 2470 w 214501"/>
                <a:gd name="connsiteY16" fmla="*/ 69078 h 141119"/>
                <a:gd name="connsiteX17" fmla="*/ 5010 w 214501"/>
                <a:gd name="connsiteY17" fmla="*/ 78562 h 141119"/>
                <a:gd name="connsiteX18" fmla="*/ 10655 w 214501"/>
                <a:gd name="connsiteY18" fmla="*/ 78110 h 141119"/>
                <a:gd name="connsiteX19" fmla="*/ 42547 w 214501"/>
                <a:gd name="connsiteY19" fmla="*/ 91770 h 141119"/>
                <a:gd name="connsiteX20" fmla="*/ 103659 w 214501"/>
                <a:gd name="connsiteY20" fmla="*/ 103283 h 141119"/>
                <a:gd name="connsiteX21" fmla="*/ 111244 w 214501"/>
                <a:gd name="connsiteY21" fmla="*/ 130663 h 141119"/>
                <a:gd name="connsiteX22" fmla="*/ 135968 w 214501"/>
                <a:gd name="connsiteY22" fmla="*/ 141896 h 141119"/>
                <a:gd name="connsiteX23" fmla="*/ 146411 w 214501"/>
                <a:gd name="connsiteY23" fmla="*/ 86747 h 141119"/>
                <a:gd name="connsiteX24" fmla="*/ 170176 w 214501"/>
                <a:gd name="connsiteY24" fmla="*/ 107632 h 141119"/>
                <a:gd name="connsiteX25" fmla="*/ 150927 w 214501"/>
                <a:gd name="connsiteY25" fmla="*/ 117624 h 141119"/>
                <a:gd name="connsiteX26" fmla="*/ 148105 w 214501"/>
                <a:gd name="connsiteY26" fmla="*/ 94198 h 141119"/>
                <a:gd name="connsiteX27" fmla="*/ 146411 w 214501"/>
                <a:gd name="connsiteY27" fmla="*/ 86747 h 141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4501" h="141119">
                  <a:moveTo>
                    <a:pt x="135968" y="141896"/>
                  </a:moveTo>
                  <a:cubicBezTo>
                    <a:pt x="138493" y="138809"/>
                    <a:pt x="141438" y="136092"/>
                    <a:pt x="144718" y="133824"/>
                  </a:cubicBezTo>
                  <a:cubicBezTo>
                    <a:pt x="147885" y="131611"/>
                    <a:pt x="151342" y="129844"/>
                    <a:pt x="154991" y="128574"/>
                  </a:cubicBezTo>
                  <a:cubicBezTo>
                    <a:pt x="187844" y="106390"/>
                    <a:pt x="206528" y="116664"/>
                    <a:pt x="206754" y="116833"/>
                  </a:cubicBezTo>
                  <a:lnTo>
                    <a:pt x="209689" y="111979"/>
                  </a:lnTo>
                  <a:lnTo>
                    <a:pt x="212681" y="107181"/>
                  </a:lnTo>
                  <a:cubicBezTo>
                    <a:pt x="203005" y="102355"/>
                    <a:pt x="191882" y="101289"/>
                    <a:pt x="181465" y="104189"/>
                  </a:cubicBezTo>
                  <a:cubicBezTo>
                    <a:pt x="172747" y="92194"/>
                    <a:pt x="161614" y="82156"/>
                    <a:pt x="148782" y="74723"/>
                  </a:cubicBezTo>
                  <a:lnTo>
                    <a:pt x="149572" y="73481"/>
                  </a:lnTo>
                  <a:cubicBezTo>
                    <a:pt x="154489" y="65921"/>
                    <a:pt x="157223" y="57151"/>
                    <a:pt x="157475" y="48136"/>
                  </a:cubicBezTo>
                  <a:cubicBezTo>
                    <a:pt x="159281" y="29678"/>
                    <a:pt x="140541" y="12744"/>
                    <a:pt x="140541" y="12744"/>
                  </a:cubicBezTo>
                  <a:cubicBezTo>
                    <a:pt x="135713" y="16625"/>
                    <a:pt x="131849" y="21571"/>
                    <a:pt x="129251" y="27194"/>
                  </a:cubicBezTo>
                  <a:cubicBezTo>
                    <a:pt x="127801" y="25175"/>
                    <a:pt x="126177" y="23285"/>
                    <a:pt x="124397" y="21550"/>
                  </a:cubicBezTo>
                  <a:cubicBezTo>
                    <a:pt x="104696" y="2075"/>
                    <a:pt x="65070" y="2470"/>
                    <a:pt x="65070" y="2470"/>
                  </a:cubicBezTo>
                  <a:cubicBezTo>
                    <a:pt x="62035" y="15812"/>
                    <a:pt x="63259" y="29769"/>
                    <a:pt x="68570" y="42379"/>
                  </a:cubicBezTo>
                  <a:lnTo>
                    <a:pt x="67384" y="42379"/>
                  </a:lnTo>
                  <a:cubicBezTo>
                    <a:pt x="29621" y="38710"/>
                    <a:pt x="2470" y="69078"/>
                    <a:pt x="2470" y="69078"/>
                  </a:cubicBezTo>
                  <a:cubicBezTo>
                    <a:pt x="2978" y="72321"/>
                    <a:pt x="3829" y="75499"/>
                    <a:pt x="5010" y="78562"/>
                  </a:cubicBezTo>
                  <a:cubicBezTo>
                    <a:pt x="6877" y="78268"/>
                    <a:pt x="8764" y="78117"/>
                    <a:pt x="10655" y="78110"/>
                  </a:cubicBezTo>
                  <a:cubicBezTo>
                    <a:pt x="22704" y="78120"/>
                    <a:pt x="34227" y="83055"/>
                    <a:pt x="42547" y="91770"/>
                  </a:cubicBezTo>
                  <a:cubicBezTo>
                    <a:pt x="62602" y="78074"/>
                    <a:pt x="89963" y="83228"/>
                    <a:pt x="103659" y="103283"/>
                  </a:cubicBezTo>
                  <a:cubicBezTo>
                    <a:pt x="109148" y="111319"/>
                    <a:pt x="111816" y="120948"/>
                    <a:pt x="111244" y="130663"/>
                  </a:cubicBezTo>
                  <a:cubicBezTo>
                    <a:pt x="120471" y="131682"/>
                    <a:pt x="129131" y="135617"/>
                    <a:pt x="135968" y="141896"/>
                  </a:cubicBezTo>
                  <a:close/>
                  <a:moveTo>
                    <a:pt x="146411" y="86747"/>
                  </a:moveTo>
                  <a:cubicBezTo>
                    <a:pt x="155430" y="92351"/>
                    <a:pt x="163460" y="99408"/>
                    <a:pt x="170176" y="107632"/>
                  </a:cubicBezTo>
                  <a:cubicBezTo>
                    <a:pt x="163438" y="110304"/>
                    <a:pt x="156989" y="113651"/>
                    <a:pt x="150927" y="117624"/>
                  </a:cubicBezTo>
                  <a:cubicBezTo>
                    <a:pt x="152170" y="109704"/>
                    <a:pt x="151193" y="101595"/>
                    <a:pt x="148105" y="94198"/>
                  </a:cubicBezTo>
                  <a:cubicBezTo>
                    <a:pt x="146760" y="91958"/>
                    <a:pt x="146167" y="89347"/>
                    <a:pt x="146411" y="86747"/>
                  </a:cubicBezTo>
                  <a:close/>
                </a:path>
              </a:pathLst>
            </a:custGeom>
            <a:solidFill>
              <a:srgbClr val="000000"/>
            </a:solidFill>
            <a:ln w="5556"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FABC1088-B7EC-4C36-BC46-5B996F60BC84}"/>
                </a:ext>
              </a:extLst>
            </p:cNvPr>
            <p:cNvSpPr/>
            <p:nvPr/>
          </p:nvSpPr>
          <p:spPr>
            <a:xfrm>
              <a:off x="7899518" y="4929566"/>
              <a:ext cx="67737" cy="50803"/>
            </a:xfrm>
            <a:custGeom>
              <a:avLst/>
              <a:gdLst>
                <a:gd name="connsiteX0" fmla="*/ 59562 w 67737"/>
                <a:gd name="connsiteY0" fmla="*/ 16920 h 50802"/>
                <a:gd name="connsiteX1" fmla="*/ 26652 w 67737"/>
                <a:gd name="connsiteY1" fmla="*/ 2470 h 50802"/>
                <a:gd name="connsiteX2" fmla="*/ 3591 w 67737"/>
                <a:gd name="connsiteY2" fmla="*/ 42435 h 50802"/>
                <a:gd name="connsiteX3" fmla="*/ 6218 w 67737"/>
                <a:gd name="connsiteY3" fmla="*/ 49152 h 50802"/>
                <a:gd name="connsiteX4" fmla="*/ 21008 w 67737"/>
                <a:gd name="connsiteY4" fmla="*/ 46781 h 50802"/>
                <a:gd name="connsiteX5" fmla="*/ 68085 w 67737"/>
                <a:gd name="connsiteY5" fmla="*/ 35491 h 50802"/>
                <a:gd name="connsiteX6" fmla="*/ 63061 w 67737"/>
                <a:gd name="connsiteY6" fmla="*/ 16694 h 50802"/>
                <a:gd name="connsiteX7" fmla="*/ 59562 w 67737"/>
                <a:gd name="connsiteY7" fmla="*/ 16920 h 50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737" h="50802">
                  <a:moveTo>
                    <a:pt x="59562" y="16920"/>
                  </a:moveTo>
                  <a:cubicBezTo>
                    <a:pt x="47040" y="16982"/>
                    <a:pt x="35080" y="11730"/>
                    <a:pt x="26652" y="2470"/>
                  </a:cubicBezTo>
                  <a:cubicBezTo>
                    <a:pt x="9249" y="7137"/>
                    <a:pt x="-1076" y="25031"/>
                    <a:pt x="3591" y="42435"/>
                  </a:cubicBezTo>
                  <a:cubicBezTo>
                    <a:pt x="4216" y="44764"/>
                    <a:pt x="5097" y="47017"/>
                    <a:pt x="6218" y="49152"/>
                  </a:cubicBezTo>
                  <a:cubicBezTo>
                    <a:pt x="11242" y="48362"/>
                    <a:pt x="16266" y="47628"/>
                    <a:pt x="21008" y="46781"/>
                  </a:cubicBezTo>
                  <a:cubicBezTo>
                    <a:pt x="36959" y="44192"/>
                    <a:pt x="52695" y="40419"/>
                    <a:pt x="68085" y="35491"/>
                  </a:cubicBezTo>
                  <a:cubicBezTo>
                    <a:pt x="68372" y="28859"/>
                    <a:pt x="66619" y="22299"/>
                    <a:pt x="63061" y="16694"/>
                  </a:cubicBezTo>
                  <a:cubicBezTo>
                    <a:pt x="61819" y="16751"/>
                    <a:pt x="60634" y="16920"/>
                    <a:pt x="59562" y="16920"/>
                  </a:cubicBezTo>
                  <a:close/>
                </a:path>
              </a:pathLst>
            </a:custGeom>
            <a:solidFill>
              <a:srgbClr val="000000"/>
            </a:solidFill>
            <a:ln w="5556"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9ABE266E-5667-4696-B638-1070A58028F6}"/>
                </a:ext>
              </a:extLst>
            </p:cNvPr>
            <p:cNvSpPr/>
            <p:nvPr/>
          </p:nvSpPr>
          <p:spPr>
            <a:xfrm>
              <a:off x="7792311" y="4878085"/>
              <a:ext cx="62092" cy="67737"/>
            </a:xfrm>
            <a:custGeom>
              <a:avLst/>
              <a:gdLst>
                <a:gd name="connsiteX0" fmla="*/ 58897 w 62092"/>
                <a:gd name="connsiteY0" fmla="*/ 26291 h 67737"/>
                <a:gd name="connsiteX1" fmla="*/ 27399 w 62092"/>
                <a:gd name="connsiteY1" fmla="*/ 7719 h 67737"/>
                <a:gd name="connsiteX2" fmla="*/ 24351 w 62092"/>
                <a:gd name="connsiteY2" fmla="*/ 2470 h 67737"/>
                <a:gd name="connsiteX3" fmla="*/ 16561 w 62092"/>
                <a:gd name="connsiteY3" fmla="*/ 6364 h 67737"/>
                <a:gd name="connsiteX4" fmla="*/ 8332 w 62092"/>
                <a:gd name="connsiteY4" fmla="*/ 52009 h 67737"/>
                <a:gd name="connsiteX5" fmla="*/ 38124 w 62092"/>
                <a:gd name="connsiteY5" fmla="*/ 65973 h 67737"/>
                <a:gd name="connsiteX6" fmla="*/ 49809 w 62092"/>
                <a:gd name="connsiteY6" fmla="*/ 53950 h 67737"/>
                <a:gd name="connsiteX7" fmla="*/ 63187 w 62092"/>
                <a:gd name="connsiteY7" fmla="*/ 47797 h 67737"/>
                <a:gd name="connsiteX8" fmla="*/ 58897 w 62092"/>
                <a:gd name="connsiteY8" fmla="*/ 26291 h 6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092" h="67737">
                  <a:moveTo>
                    <a:pt x="58897" y="26291"/>
                  </a:moveTo>
                  <a:cubicBezTo>
                    <a:pt x="46207" y="24944"/>
                    <a:pt x="34720" y="18172"/>
                    <a:pt x="27399" y="7719"/>
                  </a:cubicBezTo>
                  <a:cubicBezTo>
                    <a:pt x="26254" y="6047"/>
                    <a:pt x="25235" y="4293"/>
                    <a:pt x="24351" y="2470"/>
                  </a:cubicBezTo>
                  <a:cubicBezTo>
                    <a:pt x="21586" y="3400"/>
                    <a:pt x="18965" y="4711"/>
                    <a:pt x="16561" y="6364"/>
                  </a:cubicBezTo>
                  <a:cubicBezTo>
                    <a:pt x="1684" y="16696"/>
                    <a:pt x="-2001" y="37132"/>
                    <a:pt x="8332" y="52009"/>
                  </a:cubicBezTo>
                  <a:cubicBezTo>
                    <a:pt x="15040" y="61669"/>
                    <a:pt x="26408" y="66997"/>
                    <a:pt x="38124" y="65973"/>
                  </a:cubicBezTo>
                  <a:cubicBezTo>
                    <a:pt x="41193" y="61238"/>
                    <a:pt x="45163" y="57152"/>
                    <a:pt x="49809" y="53950"/>
                  </a:cubicBezTo>
                  <a:cubicBezTo>
                    <a:pt x="53875" y="51134"/>
                    <a:pt x="58403" y="49052"/>
                    <a:pt x="63187" y="47797"/>
                  </a:cubicBezTo>
                  <a:cubicBezTo>
                    <a:pt x="59945" y="41112"/>
                    <a:pt x="58468" y="33708"/>
                    <a:pt x="58897" y="26291"/>
                  </a:cubicBezTo>
                  <a:close/>
                </a:path>
              </a:pathLst>
            </a:custGeom>
            <a:solidFill>
              <a:srgbClr val="000000"/>
            </a:solidFill>
            <a:ln w="5556"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E93BBA21-E918-4B24-B521-AC59B66B3759}"/>
                </a:ext>
              </a:extLst>
            </p:cNvPr>
            <p:cNvSpPr/>
            <p:nvPr/>
          </p:nvSpPr>
          <p:spPr>
            <a:xfrm>
              <a:off x="7768331" y="4938259"/>
              <a:ext cx="56448" cy="50803"/>
            </a:xfrm>
            <a:custGeom>
              <a:avLst/>
              <a:gdLst>
                <a:gd name="connsiteX0" fmla="*/ 55556 w 56447"/>
                <a:gd name="connsiteY0" fmla="*/ 22000 h 50802"/>
                <a:gd name="connsiteX1" fmla="*/ 56854 w 56447"/>
                <a:gd name="connsiteY1" fmla="*/ 16864 h 50802"/>
                <a:gd name="connsiteX2" fmla="*/ 26655 w 56447"/>
                <a:gd name="connsiteY2" fmla="*/ 2470 h 50802"/>
                <a:gd name="connsiteX3" fmla="*/ 3604 w 56447"/>
                <a:gd name="connsiteY3" fmla="*/ 42533 h 50802"/>
                <a:gd name="connsiteX4" fmla="*/ 6277 w 56447"/>
                <a:gd name="connsiteY4" fmla="*/ 49321 h 50802"/>
                <a:gd name="connsiteX5" fmla="*/ 58887 w 56447"/>
                <a:gd name="connsiteY5" fmla="*/ 47797 h 50802"/>
                <a:gd name="connsiteX6" fmla="*/ 55556 w 56447"/>
                <a:gd name="connsiteY6" fmla="*/ 22000 h 50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47" h="50802">
                  <a:moveTo>
                    <a:pt x="55556" y="22000"/>
                  </a:moveTo>
                  <a:cubicBezTo>
                    <a:pt x="55889" y="20265"/>
                    <a:pt x="56322" y="18549"/>
                    <a:pt x="56854" y="16864"/>
                  </a:cubicBezTo>
                  <a:cubicBezTo>
                    <a:pt x="45288" y="16220"/>
                    <a:pt x="34439" y="11049"/>
                    <a:pt x="26655" y="2470"/>
                  </a:cubicBezTo>
                  <a:cubicBezTo>
                    <a:pt x="9227" y="7167"/>
                    <a:pt x="-1094" y="25104"/>
                    <a:pt x="3604" y="42533"/>
                  </a:cubicBezTo>
                  <a:cubicBezTo>
                    <a:pt x="4239" y="44888"/>
                    <a:pt x="5135" y="47165"/>
                    <a:pt x="6277" y="49321"/>
                  </a:cubicBezTo>
                  <a:cubicBezTo>
                    <a:pt x="24171" y="49321"/>
                    <a:pt x="41783" y="48700"/>
                    <a:pt x="58887" y="47797"/>
                  </a:cubicBezTo>
                  <a:cubicBezTo>
                    <a:pt x="55166" y="39741"/>
                    <a:pt x="54003" y="30737"/>
                    <a:pt x="55556" y="22000"/>
                  </a:cubicBezTo>
                  <a:close/>
                </a:path>
              </a:pathLst>
            </a:custGeom>
            <a:solidFill>
              <a:srgbClr val="000000"/>
            </a:solidFill>
            <a:ln w="5556"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id="{A6BA4B21-F8B6-41CB-BC50-FB5067D003F5}"/>
                </a:ext>
              </a:extLst>
            </p:cNvPr>
            <p:cNvSpPr/>
            <p:nvPr/>
          </p:nvSpPr>
          <p:spPr>
            <a:xfrm>
              <a:off x="7832056" y="4933461"/>
              <a:ext cx="62092" cy="50803"/>
            </a:xfrm>
            <a:custGeom>
              <a:avLst/>
              <a:gdLst>
                <a:gd name="connsiteX0" fmla="*/ 60697 w 62092"/>
                <a:gd name="connsiteY0" fmla="*/ 17259 h 50802"/>
                <a:gd name="connsiteX1" fmla="*/ 30046 w 62092"/>
                <a:gd name="connsiteY1" fmla="*/ 2470 h 50802"/>
                <a:gd name="connsiteX2" fmla="*/ 16499 w 62092"/>
                <a:gd name="connsiteY2" fmla="*/ 8114 h 50802"/>
                <a:gd name="connsiteX3" fmla="*/ 7467 w 62092"/>
                <a:gd name="connsiteY3" fmla="*/ 52313 h 50802"/>
                <a:gd name="connsiteX4" fmla="*/ 61939 w 62092"/>
                <a:gd name="connsiteY4" fmla="*/ 47063 h 50802"/>
                <a:gd name="connsiteX5" fmla="*/ 60697 w 62092"/>
                <a:gd name="connsiteY5" fmla="*/ 17259 h 50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092" h="50802">
                  <a:moveTo>
                    <a:pt x="60697" y="17259"/>
                  </a:moveTo>
                  <a:cubicBezTo>
                    <a:pt x="48915" y="16618"/>
                    <a:pt x="37879" y="11293"/>
                    <a:pt x="30046" y="2470"/>
                  </a:cubicBezTo>
                  <a:cubicBezTo>
                    <a:pt x="25151" y="3268"/>
                    <a:pt x="20512" y="5202"/>
                    <a:pt x="16499" y="8114"/>
                  </a:cubicBezTo>
                  <a:cubicBezTo>
                    <a:pt x="2173" y="18075"/>
                    <a:pt x="-1803" y="37531"/>
                    <a:pt x="7467" y="52313"/>
                  </a:cubicBezTo>
                  <a:cubicBezTo>
                    <a:pt x="26603" y="51071"/>
                    <a:pt x="44892" y="49265"/>
                    <a:pt x="61939" y="47063"/>
                  </a:cubicBezTo>
                  <a:cubicBezTo>
                    <a:pt x="58088" y="37572"/>
                    <a:pt x="57650" y="27038"/>
                    <a:pt x="60697" y="17259"/>
                  </a:cubicBezTo>
                  <a:close/>
                </a:path>
              </a:pathLst>
            </a:custGeom>
            <a:solidFill>
              <a:srgbClr val="000000"/>
            </a:solidFill>
            <a:ln w="5556" cap="flat">
              <a:no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id="{70E05BC5-2951-47CC-BB05-D7D161B24063}"/>
                </a:ext>
              </a:extLst>
            </p:cNvPr>
            <p:cNvSpPr/>
            <p:nvPr/>
          </p:nvSpPr>
          <p:spPr>
            <a:xfrm>
              <a:off x="7859891" y="4871487"/>
              <a:ext cx="62092" cy="67737"/>
            </a:xfrm>
            <a:custGeom>
              <a:avLst/>
              <a:gdLst>
                <a:gd name="connsiteX0" fmla="*/ 38055 w 62092"/>
                <a:gd name="connsiteY0" fmla="*/ 67943 h 67737"/>
                <a:gd name="connsiteX1" fmla="*/ 49740 w 62092"/>
                <a:gd name="connsiteY1" fmla="*/ 55920 h 67737"/>
                <a:gd name="connsiteX2" fmla="*/ 59674 w 62092"/>
                <a:gd name="connsiteY2" fmla="*/ 50839 h 67737"/>
                <a:gd name="connsiteX3" fmla="*/ 55497 w 62092"/>
                <a:gd name="connsiteY3" fmla="*/ 23180 h 67737"/>
                <a:gd name="connsiteX4" fmla="*/ 58884 w 62092"/>
                <a:gd name="connsiteY4" fmla="*/ 12511 h 67737"/>
                <a:gd name="connsiteX5" fmla="*/ 12511 w 62092"/>
                <a:gd name="connsiteY5" fmla="*/ 11647 h 67737"/>
                <a:gd name="connsiteX6" fmla="*/ 11648 w 62092"/>
                <a:gd name="connsiteY6" fmla="*/ 58020 h 67737"/>
                <a:gd name="connsiteX7" fmla="*/ 38055 w 62092"/>
                <a:gd name="connsiteY7" fmla="*/ 67943 h 6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92" h="67737">
                  <a:moveTo>
                    <a:pt x="38055" y="67943"/>
                  </a:moveTo>
                  <a:cubicBezTo>
                    <a:pt x="41138" y="63219"/>
                    <a:pt x="45106" y="59137"/>
                    <a:pt x="49740" y="55920"/>
                  </a:cubicBezTo>
                  <a:cubicBezTo>
                    <a:pt x="52826" y="53817"/>
                    <a:pt x="56163" y="52110"/>
                    <a:pt x="59674" y="50839"/>
                  </a:cubicBezTo>
                  <a:cubicBezTo>
                    <a:pt x="55292" y="42325"/>
                    <a:pt x="53825" y="32608"/>
                    <a:pt x="55497" y="23180"/>
                  </a:cubicBezTo>
                  <a:cubicBezTo>
                    <a:pt x="56172" y="19495"/>
                    <a:pt x="57310" y="15911"/>
                    <a:pt x="58884" y="12511"/>
                  </a:cubicBezTo>
                  <a:cubicBezTo>
                    <a:pt x="46317" y="-533"/>
                    <a:pt x="25556" y="-919"/>
                    <a:pt x="12511" y="11647"/>
                  </a:cubicBezTo>
                  <a:cubicBezTo>
                    <a:pt x="-533" y="24214"/>
                    <a:pt x="-919" y="44976"/>
                    <a:pt x="11648" y="58020"/>
                  </a:cubicBezTo>
                  <a:cubicBezTo>
                    <a:pt x="18505" y="65138"/>
                    <a:pt x="28207" y="68783"/>
                    <a:pt x="38055" y="67943"/>
                  </a:cubicBezTo>
                  <a:close/>
                </a:path>
              </a:pathLst>
            </a:custGeom>
            <a:solidFill>
              <a:srgbClr val="000000"/>
            </a:solidFill>
            <a:ln w="5556" cap="flat">
              <a:noFill/>
              <a:prstDash val="solid"/>
              <a:miter/>
            </a:ln>
          </p:spPr>
          <p:txBody>
            <a:bodyPr rtlCol="0" anchor="ctr"/>
            <a:lstStyle/>
            <a:p>
              <a:endParaRPr lang="en-IN"/>
            </a:p>
          </p:txBody>
        </p:sp>
        <p:sp>
          <p:nvSpPr>
            <p:cNvPr id="29" name="Freeform: Shape 28">
              <a:extLst>
                <a:ext uri="{FF2B5EF4-FFF2-40B4-BE49-F238E27FC236}">
                  <a16:creationId xmlns:a16="http://schemas.microsoft.com/office/drawing/2014/main" id="{15E7E2DB-399C-4C44-AB2F-341C75E9F2E7}"/>
                </a:ext>
              </a:extLst>
            </p:cNvPr>
            <p:cNvSpPr/>
            <p:nvPr/>
          </p:nvSpPr>
          <p:spPr>
            <a:xfrm>
              <a:off x="7731101" y="4880571"/>
              <a:ext cx="56448" cy="67737"/>
            </a:xfrm>
            <a:custGeom>
              <a:avLst/>
              <a:gdLst>
                <a:gd name="connsiteX0" fmla="*/ 55135 w 56447"/>
                <a:gd name="connsiteY0" fmla="*/ 16015 h 67737"/>
                <a:gd name="connsiteX1" fmla="*/ 34588 w 56447"/>
                <a:gd name="connsiteY1" fmla="*/ 2524 h 67737"/>
                <a:gd name="connsiteX2" fmla="*/ 2470 w 56447"/>
                <a:gd name="connsiteY2" fmla="*/ 23241 h 67737"/>
                <a:gd name="connsiteX3" fmla="*/ 22904 w 56447"/>
                <a:gd name="connsiteY3" fmla="*/ 50900 h 67737"/>
                <a:gd name="connsiteX4" fmla="*/ 30976 w 56447"/>
                <a:gd name="connsiteY4" fmla="*/ 68230 h 67737"/>
                <a:gd name="connsiteX5" fmla="*/ 35661 w 56447"/>
                <a:gd name="connsiteY5" fmla="*/ 68230 h 67737"/>
                <a:gd name="connsiteX6" fmla="*/ 57337 w 56447"/>
                <a:gd name="connsiteY6" fmla="*/ 51295 h 67737"/>
                <a:gd name="connsiteX7" fmla="*/ 55135 w 56447"/>
                <a:gd name="connsiteY7" fmla="*/ 16015 h 6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447" h="67737">
                  <a:moveTo>
                    <a:pt x="55135" y="16015"/>
                  </a:moveTo>
                  <a:cubicBezTo>
                    <a:pt x="47151" y="13546"/>
                    <a:pt x="40028" y="8869"/>
                    <a:pt x="34588" y="2524"/>
                  </a:cubicBezTo>
                  <a:cubicBezTo>
                    <a:pt x="20515" y="1708"/>
                    <a:pt x="7530" y="10084"/>
                    <a:pt x="2470" y="23241"/>
                  </a:cubicBezTo>
                  <a:cubicBezTo>
                    <a:pt x="10517" y="31479"/>
                    <a:pt x="17393" y="40786"/>
                    <a:pt x="22904" y="50900"/>
                  </a:cubicBezTo>
                  <a:cubicBezTo>
                    <a:pt x="25908" y="56525"/>
                    <a:pt x="28603" y="62310"/>
                    <a:pt x="30976" y="68230"/>
                  </a:cubicBezTo>
                  <a:cubicBezTo>
                    <a:pt x="32536" y="68315"/>
                    <a:pt x="34100" y="68315"/>
                    <a:pt x="35661" y="68230"/>
                  </a:cubicBezTo>
                  <a:cubicBezTo>
                    <a:pt x="40819" y="60347"/>
                    <a:pt x="48441" y="54393"/>
                    <a:pt x="57337" y="51295"/>
                  </a:cubicBezTo>
                  <a:cubicBezTo>
                    <a:pt x="51721" y="40355"/>
                    <a:pt x="50923" y="27569"/>
                    <a:pt x="55135" y="16015"/>
                  </a:cubicBezTo>
                  <a:close/>
                </a:path>
              </a:pathLst>
            </a:custGeom>
            <a:solidFill>
              <a:srgbClr val="000000"/>
            </a:solidFill>
            <a:ln w="5556"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5D63D116-C257-40A0-8D25-23141D43558F}"/>
                </a:ext>
              </a:extLst>
            </p:cNvPr>
            <p:cNvSpPr/>
            <p:nvPr/>
          </p:nvSpPr>
          <p:spPr>
            <a:xfrm>
              <a:off x="7764011" y="4819246"/>
              <a:ext cx="56448" cy="67737"/>
            </a:xfrm>
            <a:custGeom>
              <a:avLst/>
              <a:gdLst>
                <a:gd name="connsiteX0" fmla="*/ 58691 w 56447"/>
                <a:gd name="connsiteY0" fmla="*/ 12312 h 67737"/>
                <a:gd name="connsiteX1" fmla="*/ 12312 w 56447"/>
                <a:gd name="connsiteY1" fmla="*/ 11841 h 67737"/>
                <a:gd name="connsiteX2" fmla="*/ 11841 w 56447"/>
                <a:gd name="connsiteY2" fmla="*/ 58219 h 67737"/>
                <a:gd name="connsiteX3" fmla="*/ 27475 w 56447"/>
                <a:gd name="connsiteY3" fmla="*/ 67123 h 67737"/>
                <a:gd name="connsiteX4" fmla="*/ 38426 w 56447"/>
                <a:gd name="connsiteY4" fmla="*/ 55833 h 67737"/>
                <a:gd name="connsiteX5" fmla="*/ 48813 w 56447"/>
                <a:gd name="connsiteY5" fmla="*/ 50697 h 67737"/>
                <a:gd name="connsiteX6" fmla="*/ 58691 w 56447"/>
                <a:gd name="connsiteY6" fmla="*/ 12312 h 6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447" h="67737">
                  <a:moveTo>
                    <a:pt x="58691" y="12312"/>
                  </a:moveTo>
                  <a:cubicBezTo>
                    <a:pt x="46014" y="-625"/>
                    <a:pt x="25250" y="-836"/>
                    <a:pt x="12312" y="11841"/>
                  </a:cubicBezTo>
                  <a:cubicBezTo>
                    <a:pt x="-625" y="24517"/>
                    <a:pt x="-836" y="45282"/>
                    <a:pt x="11841" y="58219"/>
                  </a:cubicBezTo>
                  <a:cubicBezTo>
                    <a:pt x="16120" y="62586"/>
                    <a:pt x="21536" y="65671"/>
                    <a:pt x="27475" y="67123"/>
                  </a:cubicBezTo>
                  <a:cubicBezTo>
                    <a:pt x="30399" y="62717"/>
                    <a:pt x="34111" y="58890"/>
                    <a:pt x="38426" y="55833"/>
                  </a:cubicBezTo>
                  <a:cubicBezTo>
                    <a:pt x="41653" y="53682"/>
                    <a:pt x="45144" y="51956"/>
                    <a:pt x="48813" y="50697"/>
                  </a:cubicBezTo>
                  <a:cubicBezTo>
                    <a:pt x="45853" y="37060"/>
                    <a:pt x="49516" y="22826"/>
                    <a:pt x="58691" y="12312"/>
                  </a:cubicBezTo>
                  <a:close/>
                </a:path>
              </a:pathLst>
            </a:custGeom>
            <a:solidFill>
              <a:srgbClr val="000000"/>
            </a:solidFill>
            <a:ln w="5556" cap="flat">
              <a:noFill/>
              <a:prstDash val="solid"/>
              <a:miter/>
            </a:ln>
          </p:spPr>
          <p:txBody>
            <a:bodyPr rtlCol="0" anchor="ctr"/>
            <a:lstStyle/>
            <a:p>
              <a:endParaRPr lang="en-IN"/>
            </a:p>
          </p:txBody>
        </p:sp>
      </p:grpSp>
    </p:spTree>
    <p:extLst>
      <p:ext uri="{BB962C8B-B14F-4D97-AF65-F5344CB8AC3E}">
        <p14:creationId xmlns:p14="http://schemas.microsoft.com/office/powerpoint/2010/main" val="3377503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098CF47-F22C-43A3-B6CA-913BB64E0426}"/>
              </a:ext>
            </a:extLst>
          </p:cNvPr>
          <p:cNvSpPr/>
          <p:nvPr/>
        </p:nvSpPr>
        <p:spPr>
          <a:xfrm>
            <a:off x="-1" y="0"/>
            <a:ext cx="121920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8" name="Rectangle: Rounded Corners 7">
            <a:extLst>
              <a:ext uri="{FF2B5EF4-FFF2-40B4-BE49-F238E27FC236}">
                <a16:creationId xmlns:a16="http://schemas.microsoft.com/office/drawing/2014/main" id="{9F3FFEE7-2357-4876-9BBA-A80C377A4719}"/>
              </a:ext>
            </a:extLst>
          </p:cNvPr>
          <p:cNvSpPr/>
          <p:nvPr/>
        </p:nvSpPr>
        <p:spPr>
          <a:xfrm>
            <a:off x="581025" y="2486025"/>
            <a:ext cx="11982450" cy="3705225"/>
          </a:xfrm>
          <a:prstGeom prst="roundRect">
            <a:avLst>
              <a:gd name="adj" fmla="val 5450"/>
            </a:avLst>
          </a:prstGeom>
          <a:solidFill>
            <a:srgbClr val="EBF0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31851E0-DC08-4E8F-9F9D-62858B8CF2F0}"/>
              </a:ext>
            </a:extLst>
          </p:cNvPr>
          <p:cNvSpPr/>
          <p:nvPr/>
        </p:nvSpPr>
        <p:spPr>
          <a:xfrm>
            <a:off x="775988" y="650070"/>
            <a:ext cx="6923881" cy="1511534"/>
          </a:xfrm>
          <a:prstGeom prst="rect">
            <a:avLst/>
          </a:prstGeom>
          <a:noFill/>
          <a:effectLst/>
        </p:spPr>
        <p:txBody>
          <a:bodyPr wrap="square" lIns="0" tIns="0" rIns="0" bIns="0" rtlCol="0">
            <a:spAutoFit/>
          </a:bodyPr>
          <a:lstStyle/>
          <a:p>
            <a:pPr defTabSz="713232">
              <a:lnSpc>
                <a:spcPct val="80000"/>
              </a:lnSpc>
            </a:pPr>
            <a:r>
              <a:rPr lang="en-US" sz="6000" spc="300" dirty="0">
                <a:solidFill>
                  <a:srgbClr val="3F4E63"/>
                </a:solidFill>
                <a:latin typeface="Modern No. 20" panose="02070704070505020303" pitchFamily="18" charset="0"/>
              </a:rPr>
              <a:t>Market Basket Analysis </a:t>
            </a:r>
          </a:p>
        </p:txBody>
      </p:sp>
      <p:sp>
        <p:nvSpPr>
          <p:cNvPr id="9" name="Oval 8">
            <a:extLst>
              <a:ext uri="{FF2B5EF4-FFF2-40B4-BE49-F238E27FC236}">
                <a16:creationId xmlns:a16="http://schemas.microsoft.com/office/drawing/2014/main" id="{C1276201-6359-4146-8149-C3012FF0BCB0}"/>
              </a:ext>
            </a:extLst>
          </p:cNvPr>
          <p:cNvSpPr/>
          <p:nvPr/>
        </p:nvSpPr>
        <p:spPr>
          <a:xfrm flipV="1">
            <a:off x="7550089" y="883597"/>
            <a:ext cx="2727462" cy="2727414"/>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10" name="Oval 9">
            <a:extLst>
              <a:ext uri="{FF2B5EF4-FFF2-40B4-BE49-F238E27FC236}">
                <a16:creationId xmlns:a16="http://schemas.microsoft.com/office/drawing/2014/main" id="{DFBAD579-E0FB-49CA-81CE-E3DD1EBE68A6}"/>
              </a:ext>
            </a:extLst>
          </p:cNvPr>
          <p:cNvSpPr/>
          <p:nvPr/>
        </p:nvSpPr>
        <p:spPr>
          <a:xfrm flipV="1">
            <a:off x="-144740" y="5704218"/>
            <a:ext cx="1451530" cy="1451505"/>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18" name="Oval 17">
            <a:extLst>
              <a:ext uri="{FF2B5EF4-FFF2-40B4-BE49-F238E27FC236}">
                <a16:creationId xmlns:a16="http://schemas.microsoft.com/office/drawing/2014/main" id="{DFB5B9B2-03DB-43E7-AE57-32F56E0FF432}"/>
              </a:ext>
            </a:extLst>
          </p:cNvPr>
          <p:cNvSpPr/>
          <p:nvPr/>
        </p:nvSpPr>
        <p:spPr>
          <a:xfrm flipV="1">
            <a:off x="9554048" y="4552053"/>
            <a:ext cx="3279272" cy="3279214"/>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grpSp>
        <p:nvGrpSpPr>
          <p:cNvPr id="2" name="Group 1">
            <a:extLst>
              <a:ext uri="{FF2B5EF4-FFF2-40B4-BE49-F238E27FC236}">
                <a16:creationId xmlns:a16="http://schemas.microsoft.com/office/drawing/2014/main" id="{666628F2-8DA3-4D1F-A9F1-9CC46779F349}"/>
              </a:ext>
            </a:extLst>
          </p:cNvPr>
          <p:cNvGrpSpPr/>
          <p:nvPr/>
        </p:nvGrpSpPr>
        <p:grpSpPr>
          <a:xfrm>
            <a:off x="8913820" y="362270"/>
            <a:ext cx="2901374" cy="5829800"/>
            <a:chOff x="8315401" y="303209"/>
            <a:chExt cx="3111286" cy="6251582"/>
          </a:xfrm>
        </p:grpSpPr>
        <p:pic>
          <p:nvPicPr>
            <p:cNvPr id="15" name="Graphic 14">
              <a:extLst>
                <a:ext uri="{FF2B5EF4-FFF2-40B4-BE49-F238E27FC236}">
                  <a16:creationId xmlns:a16="http://schemas.microsoft.com/office/drawing/2014/main" id="{4C3BD387-D462-483A-883D-E3DDD76125D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315401" y="303209"/>
              <a:ext cx="3111286" cy="6251582"/>
            </a:xfrm>
            <a:prstGeom prst="rect">
              <a:avLst/>
            </a:prstGeom>
          </p:spPr>
        </p:pic>
        <p:sp>
          <p:nvSpPr>
            <p:cNvPr id="16" name="Rectangle: Rounded Corners 15">
              <a:extLst>
                <a:ext uri="{FF2B5EF4-FFF2-40B4-BE49-F238E27FC236}">
                  <a16:creationId xmlns:a16="http://schemas.microsoft.com/office/drawing/2014/main" id="{045DE577-76B2-46ED-AC08-9F347437A161}"/>
                </a:ext>
              </a:extLst>
            </p:cNvPr>
            <p:cNvSpPr/>
            <p:nvPr/>
          </p:nvSpPr>
          <p:spPr>
            <a:xfrm>
              <a:off x="8476680" y="429768"/>
              <a:ext cx="2788728" cy="5998466"/>
            </a:xfrm>
            <a:prstGeom prst="roundRect">
              <a:avLst>
                <a:gd name="adj" fmla="val 11037"/>
              </a:avLst>
            </a:prstGeom>
            <a:blipFill dpi="0" rotWithShape="1">
              <a:blip r:embed="rId4">
                <a:alphaModFix amt="71000"/>
              </a:blip>
              <a:srcRect/>
              <a:stretch>
                <a:fillRect l="-62470" r="-15580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040FFC3E-7DC6-4A5A-846A-5CB1ED4F3E18}"/>
              </a:ext>
            </a:extLst>
          </p:cNvPr>
          <p:cNvGrpSpPr/>
          <p:nvPr/>
        </p:nvGrpSpPr>
        <p:grpSpPr>
          <a:xfrm>
            <a:off x="10565230" y="6429971"/>
            <a:ext cx="1172063" cy="265457"/>
            <a:chOff x="10496650" y="6390215"/>
            <a:chExt cx="1172063" cy="265457"/>
          </a:xfrm>
        </p:grpSpPr>
        <p:sp>
          <p:nvSpPr>
            <p:cNvPr id="13" name="TextBox 12">
              <a:extLst>
                <a:ext uri="{FF2B5EF4-FFF2-40B4-BE49-F238E27FC236}">
                  <a16:creationId xmlns:a16="http://schemas.microsoft.com/office/drawing/2014/main" id="{D52C731D-580D-4E04-939E-CC2F39EF50B0}"/>
                </a:ext>
              </a:extLst>
            </p:cNvPr>
            <p:cNvSpPr txBox="1"/>
            <p:nvPr/>
          </p:nvSpPr>
          <p:spPr>
            <a:xfrm>
              <a:off x="10496650" y="6401756"/>
              <a:ext cx="938664" cy="253916"/>
            </a:xfrm>
            <a:prstGeom prst="rect">
              <a:avLst/>
            </a:prstGeom>
            <a:noFill/>
          </p:spPr>
          <p:txBody>
            <a:bodyPr wrap="square" rtlCol="0">
              <a:spAutoFit/>
            </a:bodyPr>
            <a:lstStyle/>
            <a:p>
              <a:pPr algn="ctr"/>
              <a:r>
                <a:rPr lang="en-GB"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rPr>
                <a:t>Page</a:t>
              </a:r>
              <a:endParaRPr lang="id-ID"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endParaRPr>
            </a:p>
          </p:txBody>
        </p:sp>
        <p:sp>
          <p:nvSpPr>
            <p:cNvPr id="14" name="TextBox 13">
              <a:extLst>
                <a:ext uri="{FF2B5EF4-FFF2-40B4-BE49-F238E27FC236}">
                  <a16:creationId xmlns:a16="http://schemas.microsoft.com/office/drawing/2014/main" id="{A9039082-3690-4C5B-BCCA-78CA79A0125C}"/>
                </a:ext>
              </a:extLst>
            </p:cNvPr>
            <p:cNvSpPr txBox="1"/>
            <p:nvPr/>
          </p:nvSpPr>
          <p:spPr>
            <a:xfrm flipH="1">
              <a:off x="11147810" y="6390215"/>
              <a:ext cx="520903" cy="246221"/>
            </a:xfrm>
            <a:prstGeom prst="rect">
              <a:avLst/>
            </a:prstGeom>
            <a:noFill/>
          </p:spPr>
          <p:txBody>
            <a:bodyPr wrap="square" rtlCol="0">
              <a:spAutoFit/>
            </a:bodyPr>
            <a:lstStyle/>
            <a:p>
              <a:pPr algn="ctr"/>
              <a:fld id="{260E2A6B-A809-4840-BF14-8648BC0BDF87}" type="slidenum">
                <a:rPr lang="id-ID" sz="1000" i="0" smtClean="0">
                  <a:solidFill>
                    <a:schemeClr val="bg1"/>
                  </a:solidFill>
                  <a:latin typeface="Lucida Sans" panose="020B0602030504020204" pitchFamily="34" charset="0"/>
                  <a:ea typeface="Open Sans" panose="020B0606030504020204" pitchFamily="34" charset="0"/>
                  <a:cs typeface="Poppins Light" panose="00000400000000000000" pitchFamily="2" charset="0"/>
                </a:rPr>
                <a:pPr algn="ctr"/>
                <a:t>2</a:t>
              </a:fld>
              <a:endParaRPr lang="id-ID" sz="1000" i="0" dirty="0">
                <a:solidFill>
                  <a:schemeClr val="bg1"/>
                </a:solidFill>
                <a:latin typeface="Lucida Sans" panose="020B0602030504020204" pitchFamily="34" charset="0"/>
                <a:ea typeface="Open Sans" panose="020B0606030504020204" pitchFamily="34" charset="0"/>
                <a:cs typeface="Poppins Light" panose="00000400000000000000" pitchFamily="2" charset="0"/>
              </a:endParaRPr>
            </a:p>
          </p:txBody>
        </p:sp>
      </p:grpSp>
      <p:sp>
        <p:nvSpPr>
          <p:cNvPr id="7" name="TextBox 6">
            <a:extLst>
              <a:ext uri="{FF2B5EF4-FFF2-40B4-BE49-F238E27FC236}">
                <a16:creationId xmlns:a16="http://schemas.microsoft.com/office/drawing/2014/main" id="{9A8038F1-369B-403F-A9BE-52390E8EAA10}"/>
              </a:ext>
            </a:extLst>
          </p:cNvPr>
          <p:cNvSpPr txBox="1"/>
          <p:nvPr/>
        </p:nvSpPr>
        <p:spPr>
          <a:xfrm>
            <a:off x="1192926" y="2692028"/>
            <a:ext cx="6037049" cy="3323987"/>
          </a:xfrm>
          <a:prstGeom prst="rect">
            <a:avLst/>
          </a:prstGeom>
          <a:noFill/>
        </p:spPr>
        <p:txBody>
          <a:bodyPr wrap="square" rtlCol="0">
            <a:spAutoFit/>
          </a:bodyPr>
          <a:lstStyle/>
          <a:p>
            <a:r>
              <a:rPr lang="en-US" sz="1400" b="1" u="sng" dirty="0">
                <a:solidFill>
                  <a:schemeClr val="tx2">
                    <a:lumMod val="60000"/>
                    <a:lumOff val="40000"/>
                  </a:schemeClr>
                </a:solidFill>
                <a:latin typeface="Lucida Sans" panose="020B0602030504020204" pitchFamily="34" charset="0"/>
                <a:hlinkClick r:id="rId5"/>
              </a:rPr>
              <a:t>Market basket analysis</a:t>
            </a:r>
            <a:r>
              <a:rPr lang="en-US" sz="1400" dirty="0">
                <a:solidFill>
                  <a:schemeClr val="tx2">
                    <a:lumMod val="60000"/>
                    <a:lumOff val="40000"/>
                  </a:schemeClr>
                </a:solidFill>
                <a:latin typeface="Lucida Sans" panose="020B0602030504020204" pitchFamily="34" charset="0"/>
                <a:hlinkClick r:id="rId5"/>
              </a:rPr>
              <a:t> </a:t>
            </a:r>
            <a:r>
              <a:rPr lang="en-US" sz="1400" dirty="0">
                <a:solidFill>
                  <a:schemeClr val="tx2">
                    <a:lumMod val="60000"/>
                    <a:lumOff val="40000"/>
                  </a:schemeClr>
                </a:solidFill>
                <a:latin typeface="Lucida Sans" panose="020B0602030504020204" pitchFamily="34" charset="0"/>
              </a:rPr>
              <a:t>is a method used in retail to uncover product relationships based on customer purchase patterns. By analyzing which items are frequently bought together, businesses gain insights into customer behavior and preferences, enabling them to optimize inventory, layout, and merchandising strategies. This analysis also supports cross-selling efforts by identifying opportunities to suggest complementary products, enhancing the shopping experience and driving revenue through targeted promotions and personalized recommendations.</a:t>
            </a:r>
          </a:p>
          <a:p>
            <a:endParaRPr lang="en-US" sz="1400" dirty="0">
              <a:solidFill>
                <a:schemeClr val="tx2">
                  <a:lumMod val="60000"/>
                  <a:lumOff val="40000"/>
                </a:schemeClr>
              </a:solidFill>
              <a:latin typeface="Lucida Sans" panose="020B0602030504020204" pitchFamily="34" charset="0"/>
            </a:endParaRPr>
          </a:p>
          <a:p>
            <a:r>
              <a:rPr lang="en-US" sz="1400" dirty="0">
                <a:solidFill>
                  <a:schemeClr val="tx2">
                    <a:lumMod val="60000"/>
                    <a:lumOff val="40000"/>
                  </a:schemeClr>
                </a:solidFill>
                <a:latin typeface="Lucida Sans" panose="020B0602030504020204" pitchFamily="34" charset="0"/>
              </a:rPr>
              <a:t>This technique not only enhances the shopping experience for customers by suggesting complementary products but also empowers retailers to make data-driven decisions that drive efficiency, improve customer satisfaction, and ultimately boost revenue.</a:t>
            </a:r>
          </a:p>
        </p:txBody>
      </p:sp>
    </p:spTree>
    <p:extLst>
      <p:ext uri="{BB962C8B-B14F-4D97-AF65-F5344CB8AC3E}">
        <p14:creationId xmlns:p14="http://schemas.microsoft.com/office/powerpoint/2010/main" val="13049865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6FB04AD-312B-46FF-94D2-1545E78F8BFC}"/>
              </a:ext>
            </a:extLst>
          </p:cNvPr>
          <p:cNvSpPr/>
          <p:nvPr/>
        </p:nvSpPr>
        <p:spPr>
          <a:xfrm>
            <a:off x="0" y="0"/>
            <a:ext cx="121920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6" name="Rectangle 45">
            <a:extLst>
              <a:ext uri="{FF2B5EF4-FFF2-40B4-BE49-F238E27FC236}">
                <a16:creationId xmlns:a16="http://schemas.microsoft.com/office/drawing/2014/main" id="{A972177C-50D8-434C-948C-205E92FA8EF9}"/>
              </a:ext>
            </a:extLst>
          </p:cNvPr>
          <p:cNvSpPr/>
          <p:nvPr/>
        </p:nvSpPr>
        <p:spPr>
          <a:xfrm>
            <a:off x="-24717" y="0"/>
            <a:ext cx="3463242" cy="6858000"/>
          </a:xfrm>
          <a:prstGeom prst="rect">
            <a:avLst/>
          </a:prstGeom>
          <a:solidFill>
            <a:srgbClr val="3F4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E95C71B8-DCC5-484E-AD2D-BCA8DC8F410D}"/>
              </a:ext>
            </a:extLst>
          </p:cNvPr>
          <p:cNvSpPr/>
          <p:nvPr/>
        </p:nvSpPr>
        <p:spPr>
          <a:xfrm rot="1800000">
            <a:off x="368619" y="-236892"/>
            <a:ext cx="859838" cy="859823"/>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48" name="Oval 47">
            <a:extLst>
              <a:ext uri="{FF2B5EF4-FFF2-40B4-BE49-F238E27FC236}">
                <a16:creationId xmlns:a16="http://schemas.microsoft.com/office/drawing/2014/main" id="{864E654B-2B62-49E9-9A4D-65B1649005FE}"/>
              </a:ext>
            </a:extLst>
          </p:cNvPr>
          <p:cNvSpPr/>
          <p:nvPr/>
        </p:nvSpPr>
        <p:spPr>
          <a:xfrm flipV="1">
            <a:off x="10447277" y="6077704"/>
            <a:ext cx="1174570" cy="1174550"/>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54" name="TextBox 53">
            <a:extLst>
              <a:ext uri="{FF2B5EF4-FFF2-40B4-BE49-F238E27FC236}">
                <a16:creationId xmlns:a16="http://schemas.microsoft.com/office/drawing/2014/main" id="{F0F80599-968C-49CF-9513-445A35D304FF}"/>
              </a:ext>
            </a:extLst>
          </p:cNvPr>
          <p:cNvSpPr txBox="1"/>
          <p:nvPr/>
        </p:nvSpPr>
        <p:spPr>
          <a:xfrm>
            <a:off x="3903981" y="1776999"/>
            <a:ext cx="6646697" cy="4401205"/>
          </a:xfrm>
          <a:prstGeom prst="rect">
            <a:avLst/>
          </a:prstGeom>
          <a:noFill/>
        </p:spPr>
        <p:txBody>
          <a:bodyPr wrap="square" rtlCol="0">
            <a:spAutoFit/>
          </a:bodyPr>
          <a:lstStyle/>
          <a:p>
            <a:pPr marL="342900" indent="-342900">
              <a:buFont typeface="Wingdings"/>
              <a:buChar char="q"/>
            </a:pPr>
            <a:r>
              <a:rPr lang="en-GB" sz="2000" dirty="0">
                <a:solidFill>
                  <a:schemeClr val="tx2"/>
                </a:solidFill>
                <a:latin typeface="Times New Roman" panose="02020603050405020304" pitchFamily="18" charset="0"/>
                <a:ea typeface="+mn-lt"/>
                <a:cs typeface="Times New Roman" panose="02020603050405020304" pitchFamily="18" charset="0"/>
              </a:rPr>
              <a:t>In MBA technique transactional </a:t>
            </a:r>
            <a:r>
              <a:rPr lang="en-GB" sz="2000" dirty="0">
                <a:solidFill>
                  <a:schemeClr val="tx2"/>
                </a:solidFill>
                <a:latin typeface="Times New Roman" panose="02020603050405020304" pitchFamily="18" charset="0"/>
                <a:ea typeface="+mn-lt"/>
                <a:cs typeface="Times New Roman" panose="02020603050405020304" pitchFamily="18" charset="0"/>
                <a:hlinkClick r:id="rId2" action="ppaction://hlinkfile"/>
              </a:rPr>
              <a:t>GroceryData</a:t>
            </a:r>
            <a:r>
              <a:rPr lang="en-GB" sz="2000" dirty="0">
                <a:solidFill>
                  <a:schemeClr val="tx2"/>
                </a:solidFill>
                <a:latin typeface="Times New Roman" panose="02020603050405020304" pitchFamily="18" charset="0"/>
                <a:ea typeface="+mn-lt"/>
                <a:cs typeface="Times New Roman" panose="02020603050405020304" pitchFamily="18" charset="0"/>
              </a:rPr>
              <a:t> set used for analysis of customer purchase patterns.</a:t>
            </a:r>
          </a:p>
          <a:p>
            <a:endParaRPr lang="en-GB" sz="2000" dirty="0">
              <a:solidFill>
                <a:schemeClr val="tx2"/>
              </a:solidFill>
              <a:latin typeface="Times New Roman" panose="02020603050405020304" pitchFamily="18" charset="0"/>
              <a:cs typeface="Times New Roman" panose="02020603050405020304" pitchFamily="18" charset="0"/>
            </a:endParaRPr>
          </a:p>
          <a:p>
            <a:pPr marL="342900" indent="-342900">
              <a:buFont typeface="Wingdings"/>
              <a:buChar char="q"/>
            </a:pPr>
            <a:r>
              <a:rPr lang="en-GB" sz="2000" dirty="0">
                <a:solidFill>
                  <a:schemeClr val="tx2"/>
                </a:solidFill>
                <a:latin typeface="Times New Roman" panose="02020603050405020304" pitchFamily="18" charset="0"/>
                <a:cs typeface="Times New Roman" panose="02020603050405020304" pitchFamily="18" charset="0"/>
              </a:rPr>
              <a:t>There are number of algorithms used in this technique apriori , FP-growth , E-</a:t>
            </a:r>
            <a:r>
              <a:rPr lang="en-GB" sz="2000" dirty="0" err="1">
                <a:solidFill>
                  <a:schemeClr val="tx2"/>
                </a:solidFill>
                <a:latin typeface="Times New Roman" panose="02020603050405020304" pitchFamily="18" charset="0"/>
                <a:cs typeface="Times New Roman" panose="02020603050405020304" pitchFamily="18" charset="0"/>
              </a:rPr>
              <a:t>clat</a:t>
            </a:r>
            <a:r>
              <a:rPr lang="en-GB" sz="2000" dirty="0">
                <a:solidFill>
                  <a:schemeClr val="tx2"/>
                </a:solidFill>
                <a:latin typeface="Times New Roman" panose="02020603050405020304" pitchFamily="18" charset="0"/>
                <a:cs typeface="Times New Roman" panose="02020603050405020304" pitchFamily="18" charset="0"/>
              </a:rPr>
              <a:t>.</a:t>
            </a:r>
          </a:p>
          <a:p>
            <a:endParaRPr lang="en-GB" sz="2000" dirty="0">
              <a:solidFill>
                <a:schemeClr val="tx2"/>
              </a:solidFill>
              <a:latin typeface="Times New Roman" panose="02020603050405020304" pitchFamily="18" charset="0"/>
              <a:cs typeface="Times New Roman" panose="02020603050405020304" pitchFamily="18" charset="0"/>
            </a:endParaRPr>
          </a:p>
          <a:p>
            <a:pPr marL="342900" indent="-342900">
              <a:buFont typeface="Wingdings"/>
              <a:buChar char="q"/>
            </a:pPr>
            <a:r>
              <a:rPr lang="en-GB" sz="2000" dirty="0">
                <a:solidFill>
                  <a:schemeClr val="tx2"/>
                </a:solidFill>
                <a:latin typeface="Times New Roman" panose="02020603050405020304" pitchFamily="18" charset="0"/>
                <a:cs typeface="Times New Roman" panose="02020603050405020304" pitchFamily="18" charset="0"/>
              </a:rPr>
              <a:t>By Using apriori algorithm association rule (relations) are created with useful measures which are used to make data-driven decisions for retailers.</a:t>
            </a:r>
          </a:p>
          <a:p>
            <a:pPr marL="342900" indent="-342900">
              <a:buFont typeface="Wingdings"/>
              <a:buChar char="q"/>
            </a:pPr>
            <a:endParaRPr lang="en-GB" sz="2000" dirty="0">
              <a:solidFill>
                <a:schemeClr val="tx2"/>
              </a:solidFill>
              <a:latin typeface="Times New Roman" panose="02020603050405020304" pitchFamily="18" charset="0"/>
              <a:cs typeface="Times New Roman" panose="02020603050405020304" pitchFamily="18" charset="0"/>
            </a:endParaRPr>
          </a:p>
          <a:p>
            <a:pPr marL="342900" indent="-342900">
              <a:buFont typeface="Wingdings"/>
              <a:buChar char="q"/>
            </a:pPr>
            <a:r>
              <a:rPr lang="en-GB" sz="2000" dirty="0">
                <a:solidFill>
                  <a:schemeClr val="tx2"/>
                </a:solidFill>
                <a:latin typeface="Times New Roman" panose="02020603050405020304" pitchFamily="18" charset="0"/>
                <a:cs typeface="Times New Roman" panose="02020603050405020304" pitchFamily="18" charset="0"/>
              </a:rPr>
              <a:t>Jupyter Notebook - </a:t>
            </a:r>
            <a:r>
              <a:rPr lang="en-GB" sz="2000" dirty="0">
                <a:solidFill>
                  <a:schemeClr val="tx2"/>
                </a:solidFill>
                <a:latin typeface="Times New Roman" panose="02020603050405020304" pitchFamily="18" charset="0"/>
                <a:cs typeface="Times New Roman" panose="02020603050405020304" pitchFamily="18" charset="0"/>
                <a:hlinkClick r:id="rId3" action="ppaction://hlinkfile"/>
              </a:rPr>
              <a:t>Market Basket Analysis on </a:t>
            </a:r>
            <a:r>
              <a:rPr lang="en-GB" sz="2000" dirty="0" err="1">
                <a:solidFill>
                  <a:schemeClr val="tx2"/>
                </a:solidFill>
                <a:latin typeface="Times New Roman" panose="02020603050405020304" pitchFamily="18" charset="0"/>
                <a:cs typeface="Times New Roman" panose="02020603050405020304" pitchFamily="18" charset="0"/>
                <a:hlinkClick r:id="rId3" action="ppaction://hlinkfile"/>
              </a:rPr>
              <a:t>GroceryDataset</a:t>
            </a:r>
            <a:endParaRPr lang="en-GB" sz="2000" dirty="0">
              <a:solidFill>
                <a:schemeClr val="tx2"/>
              </a:solidFill>
              <a:latin typeface="Times New Roman" panose="02020603050405020304" pitchFamily="18" charset="0"/>
              <a:cs typeface="Times New Roman" panose="02020603050405020304" pitchFamily="18" charset="0"/>
            </a:endParaRPr>
          </a:p>
          <a:p>
            <a:pPr marL="342900" indent="-342900">
              <a:buFont typeface="Wingdings"/>
              <a:buChar char="q"/>
            </a:pPr>
            <a:endParaRPr lang="en-GB" sz="2000" dirty="0">
              <a:solidFill>
                <a:schemeClr val="tx2"/>
              </a:solidFill>
              <a:latin typeface="Times New Roman" panose="02020603050405020304" pitchFamily="18" charset="0"/>
              <a:cs typeface="Times New Roman" panose="02020603050405020304" pitchFamily="18" charset="0"/>
            </a:endParaRPr>
          </a:p>
          <a:p>
            <a:pPr marL="342900" indent="-342900">
              <a:buFont typeface="Wingdings"/>
              <a:buChar char="q"/>
            </a:pPr>
            <a:r>
              <a:rPr lang="en-GB" sz="2000" dirty="0">
                <a:solidFill>
                  <a:schemeClr val="tx2"/>
                </a:solidFill>
                <a:latin typeface="Times New Roman" panose="02020603050405020304" pitchFamily="18" charset="0"/>
                <a:cs typeface="Times New Roman" panose="02020603050405020304" pitchFamily="18" charset="0"/>
                <a:hlinkClick r:id="rId4" action="ppaction://hlinkfile"/>
              </a:rPr>
              <a:t>Network Graph </a:t>
            </a:r>
            <a:r>
              <a:rPr lang="en-GB" sz="2000" dirty="0">
                <a:solidFill>
                  <a:schemeClr val="tx2"/>
                </a:solidFill>
                <a:latin typeface="Times New Roman" panose="02020603050405020304" pitchFamily="18" charset="0"/>
                <a:cs typeface="Times New Roman" panose="02020603050405020304" pitchFamily="18" charset="0"/>
              </a:rPr>
              <a:t>using Power BI </a:t>
            </a:r>
          </a:p>
        </p:txBody>
      </p:sp>
      <p:grpSp>
        <p:nvGrpSpPr>
          <p:cNvPr id="16" name="Group 15">
            <a:extLst>
              <a:ext uri="{FF2B5EF4-FFF2-40B4-BE49-F238E27FC236}">
                <a16:creationId xmlns:a16="http://schemas.microsoft.com/office/drawing/2014/main" id="{E01189A7-0EC5-4D8A-A5F6-57337E7BB5E4}"/>
              </a:ext>
            </a:extLst>
          </p:cNvPr>
          <p:cNvGrpSpPr/>
          <p:nvPr/>
        </p:nvGrpSpPr>
        <p:grpSpPr>
          <a:xfrm>
            <a:off x="10565230" y="6429971"/>
            <a:ext cx="1172063" cy="265457"/>
            <a:chOff x="10496650" y="6390215"/>
            <a:chExt cx="1172063" cy="265457"/>
          </a:xfrm>
        </p:grpSpPr>
        <p:sp>
          <p:nvSpPr>
            <p:cNvPr id="17" name="TextBox 16">
              <a:extLst>
                <a:ext uri="{FF2B5EF4-FFF2-40B4-BE49-F238E27FC236}">
                  <a16:creationId xmlns:a16="http://schemas.microsoft.com/office/drawing/2014/main" id="{CA2C1189-37E5-41FB-B6F5-41FA1928A510}"/>
                </a:ext>
              </a:extLst>
            </p:cNvPr>
            <p:cNvSpPr txBox="1"/>
            <p:nvPr/>
          </p:nvSpPr>
          <p:spPr>
            <a:xfrm>
              <a:off x="10496650" y="6401756"/>
              <a:ext cx="938664" cy="253916"/>
            </a:xfrm>
            <a:prstGeom prst="rect">
              <a:avLst/>
            </a:prstGeom>
            <a:noFill/>
          </p:spPr>
          <p:txBody>
            <a:bodyPr wrap="square" rtlCol="0">
              <a:spAutoFit/>
            </a:bodyPr>
            <a:lstStyle/>
            <a:p>
              <a:pPr algn="ctr"/>
              <a:r>
                <a:rPr lang="en-GB"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rPr>
                <a:t>Page</a:t>
              </a:r>
              <a:endParaRPr lang="id-ID"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endParaRPr>
            </a:p>
          </p:txBody>
        </p:sp>
        <p:sp>
          <p:nvSpPr>
            <p:cNvPr id="18" name="TextBox 17">
              <a:extLst>
                <a:ext uri="{FF2B5EF4-FFF2-40B4-BE49-F238E27FC236}">
                  <a16:creationId xmlns:a16="http://schemas.microsoft.com/office/drawing/2014/main" id="{4ABCEE0C-E428-4352-A51C-699CB126EA81}"/>
                </a:ext>
              </a:extLst>
            </p:cNvPr>
            <p:cNvSpPr txBox="1"/>
            <p:nvPr/>
          </p:nvSpPr>
          <p:spPr>
            <a:xfrm flipH="1">
              <a:off x="11147810" y="6390215"/>
              <a:ext cx="520903" cy="246221"/>
            </a:xfrm>
            <a:prstGeom prst="rect">
              <a:avLst/>
            </a:prstGeom>
            <a:noFill/>
          </p:spPr>
          <p:txBody>
            <a:bodyPr wrap="square" rtlCol="0">
              <a:spAutoFit/>
            </a:bodyPr>
            <a:lstStyle/>
            <a:p>
              <a:pPr algn="ctr"/>
              <a:fld id="{260E2A6B-A809-4840-BF14-8648BC0BDF87}" type="slidenum">
                <a:rPr lang="id-ID" sz="1000" i="0" smtClean="0">
                  <a:solidFill>
                    <a:schemeClr val="bg1"/>
                  </a:solidFill>
                  <a:latin typeface="Lucida Sans" panose="020B0602030504020204" pitchFamily="34" charset="0"/>
                  <a:ea typeface="Open Sans" panose="020B0606030504020204" pitchFamily="34" charset="0"/>
                  <a:cs typeface="Poppins Light" panose="00000400000000000000" pitchFamily="2" charset="0"/>
                </a:rPr>
                <a:pPr algn="ctr"/>
                <a:t>3</a:t>
              </a:fld>
              <a:endParaRPr lang="id-ID" sz="1000" i="0" dirty="0">
                <a:solidFill>
                  <a:schemeClr val="bg1"/>
                </a:solidFill>
                <a:latin typeface="Lucida Sans" panose="020B0602030504020204" pitchFamily="34" charset="0"/>
                <a:ea typeface="Open Sans" panose="020B0606030504020204" pitchFamily="34" charset="0"/>
                <a:cs typeface="Poppins Light" panose="00000400000000000000" pitchFamily="2" charset="0"/>
              </a:endParaRPr>
            </a:p>
          </p:txBody>
        </p:sp>
      </p:grpSp>
      <p:sp>
        <p:nvSpPr>
          <p:cNvPr id="43" name="Rectangle 42">
            <a:extLst>
              <a:ext uri="{FF2B5EF4-FFF2-40B4-BE49-F238E27FC236}">
                <a16:creationId xmlns:a16="http://schemas.microsoft.com/office/drawing/2014/main" id="{D6305356-9031-4905-B451-2D5753F4F4B0}"/>
              </a:ext>
            </a:extLst>
          </p:cNvPr>
          <p:cNvSpPr/>
          <p:nvPr/>
        </p:nvSpPr>
        <p:spPr>
          <a:xfrm>
            <a:off x="1816278" y="442294"/>
            <a:ext cx="8734400" cy="940450"/>
          </a:xfrm>
          <a:prstGeom prst="rect">
            <a:avLst/>
          </a:prstGeom>
          <a:noFill/>
          <a:effectLst/>
        </p:spPr>
        <p:txBody>
          <a:bodyPr wrap="square" lIns="0" tIns="0" rIns="0" bIns="0" rtlCol="0">
            <a:spAutoFit/>
          </a:bodyPr>
          <a:lstStyle/>
          <a:p>
            <a:pPr defTabSz="713232">
              <a:lnSpc>
                <a:spcPct val="80000"/>
              </a:lnSpc>
            </a:pPr>
            <a:r>
              <a:rPr lang="en-US" sz="7600" spc="300" dirty="0">
                <a:solidFill>
                  <a:schemeClr val="tx2"/>
                </a:solidFill>
                <a:latin typeface="Modern No. 20" panose="02070704070505020303" pitchFamily="18" charset="0"/>
              </a:rPr>
              <a:t>       </a:t>
            </a:r>
            <a:r>
              <a:rPr lang="en-US" sz="7000" spc="300" dirty="0">
                <a:solidFill>
                  <a:schemeClr val="tx2"/>
                </a:solidFill>
                <a:latin typeface="Modern No. 20" panose="02070704070505020303" pitchFamily="18" charset="0"/>
              </a:rPr>
              <a:t>Info </a:t>
            </a:r>
            <a:r>
              <a:rPr lang="en-US" sz="7000" dirty="0">
                <a:solidFill>
                  <a:schemeClr val="tx2"/>
                </a:solidFill>
                <a:latin typeface="Modern No. 20" panose="02070704070505020303" pitchFamily="18" charset="0"/>
                <a:cs typeface="Times New Roman" panose="02020603050405020304" pitchFamily="18" charset="0"/>
              </a:rPr>
              <a:t>&amp;</a:t>
            </a:r>
            <a:r>
              <a:rPr lang="en-US" sz="7000" spc="300" dirty="0">
                <a:solidFill>
                  <a:schemeClr val="tx2"/>
                </a:solidFill>
                <a:latin typeface="Modern No. 20" panose="02070704070505020303" pitchFamily="18" charset="0"/>
              </a:rPr>
              <a:t> Resources</a:t>
            </a:r>
          </a:p>
        </p:txBody>
      </p:sp>
    </p:spTree>
    <p:extLst>
      <p:ext uri="{BB962C8B-B14F-4D97-AF65-F5344CB8AC3E}">
        <p14:creationId xmlns:p14="http://schemas.microsoft.com/office/powerpoint/2010/main" val="1222777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6FB04AD-312B-46FF-94D2-1545E78F8BFC}"/>
              </a:ext>
            </a:extLst>
          </p:cNvPr>
          <p:cNvSpPr/>
          <p:nvPr/>
        </p:nvSpPr>
        <p:spPr>
          <a:xfrm>
            <a:off x="-1" y="0"/>
            <a:ext cx="121920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5" name="Oval 44">
            <a:extLst>
              <a:ext uri="{FF2B5EF4-FFF2-40B4-BE49-F238E27FC236}">
                <a16:creationId xmlns:a16="http://schemas.microsoft.com/office/drawing/2014/main" id="{2B1DAFAD-E25A-44DB-9429-A04025C0F808}"/>
              </a:ext>
            </a:extLst>
          </p:cNvPr>
          <p:cNvSpPr/>
          <p:nvPr/>
        </p:nvSpPr>
        <p:spPr>
          <a:xfrm>
            <a:off x="455984" y="2501295"/>
            <a:ext cx="4067175" cy="4067175"/>
          </a:xfrm>
          <a:prstGeom prst="ellipse">
            <a:avLst/>
          </a:prstGeom>
          <a:blipFill>
            <a:blip r:embed="rId2">
              <a:extLst>
                <a:ext uri="{837473B0-CC2E-450A-ABE3-18F120FF3D39}">
                  <a1611:picAttrSrcUrl xmlns:a1611="http://schemas.microsoft.com/office/drawing/2016/11/main" r:id="rId3"/>
                </a:ext>
              </a:extLst>
            </a:blip>
            <a:stretch>
              <a:fillRect l="-30444" t="-13818" r="-2594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46" name="Rectangle 45">
            <a:extLst>
              <a:ext uri="{FF2B5EF4-FFF2-40B4-BE49-F238E27FC236}">
                <a16:creationId xmlns:a16="http://schemas.microsoft.com/office/drawing/2014/main" id="{A972177C-50D8-434C-948C-205E92FA8EF9}"/>
              </a:ext>
            </a:extLst>
          </p:cNvPr>
          <p:cNvSpPr/>
          <p:nvPr/>
        </p:nvSpPr>
        <p:spPr>
          <a:xfrm>
            <a:off x="5674882" y="0"/>
            <a:ext cx="6517117" cy="6858000"/>
          </a:xfrm>
          <a:prstGeom prst="rect">
            <a:avLst/>
          </a:prstGeom>
          <a:solidFill>
            <a:srgbClr val="3F4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E95C71B8-DCC5-484E-AD2D-BCA8DC8F410D}"/>
              </a:ext>
            </a:extLst>
          </p:cNvPr>
          <p:cNvSpPr/>
          <p:nvPr/>
        </p:nvSpPr>
        <p:spPr>
          <a:xfrm rot="1800000">
            <a:off x="262064" y="3100962"/>
            <a:ext cx="859838" cy="859823"/>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48" name="Oval 47">
            <a:extLst>
              <a:ext uri="{FF2B5EF4-FFF2-40B4-BE49-F238E27FC236}">
                <a16:creationId xmlns:a16="http://schemas.microsoft.com/office/drawing/2014/main" id="{864E654B-2B62-49E9-9A4D-65B1649005FE}"/>
              </a:ext>
            </a:extLst>
          </p:cNvPr>
          <p:cNvSpPr/>
          <p:nvPr/>
        </p:nvSpPr>
        <p:spPr>
          <a:xfrm flipV="1">
            <a:off x="3516002" y="5242902"/>
            <a:ext cx="1174570" cy="1174550"/>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50" name="Freeform: Shape 49">
            <a:extLst>
              <a:ext uri="{FF2B5EF4-FFF2-40B4-BE49-F238E27FC236}">
                <a16:creationId xmlns:a16="http://schemas.microsoft.com/office/drawing/2014/main" id="{E9BBCCD3-1486-4A15-836A-FB286227D1C0}"/>
              </a:ext>
            </a:extLst>
          </p:cNvPr>
          <p:cNvSpPr/>
          <p:nvPr/>
        </p:nvSpPr>
        <p:spPr>
          <a:xfrm rot="10800000">
            <a:off x="6183477" y="1798547"/>
            <a:ext cx="5464451" cy="4326027"/>
          </a:xfrm>
          <a:custGeom>
            <a:avLst/>
            <a:gdLst>
              <a:gd name="connsiteX0" fmla="*/ 3813170 w 3905250"/>
              <a:gd name="connsiteY0" fmla="*/ 2019300 h 2019300"/>
              <a:gd name="connsiteX1" fmla="*/ 92080 w 3905250"/>
              <a:gd name="connsiteY1" fmla="*/ 2019300 h 2019300"/>
              <a:gd name="connsiteX2" fmla="*/ 0 w 3905250"/>
              <a:gd name="connsiteY2" fmla="*/ 1927220 h 2019300"/>
              <a:gd name="connsiteX3" fmla="*/ 0 w 3905250"/>
              <a:gd name="connsiteY3" fmla="*/ 423863 h 2019300"/>
              <a:gd name="connsiteX4" fmla="*/ 0 w 3905250"/>
              <a:gd name="connsiteY4" fmla="*/ 301630 h 2019300"/>
              <a:gd name="connsiteX5" fmla="*/ 0 w 3905250"/>
              <a:gd name="connsiteY5" fmla="*/ 0 h 2019300"/>
              <a:gd name="connsiteX6" fmla="*/ 248399 w 3905250"/>
              <a:gd name="connsiteY6" fmla="*/ 209550 h 2019300"/>
              <a:gd name="connsiteX7" fmla="*/ 3813170 w 3905250"/>
              <a:gd name="connsiteY7" fmla="*/ 209550 h 2019300"/>
              <a:gd name="connsiteX8" fmla="*/ 3905250 w 3905250"/>
              <a:gd name="connsiteY8" fmla="*/ 301630 h 2019300"/>
              <a:gd name="connsiteX9" fmla="*/ 3905250 w 3905250"/>
              <a:gd name="connsiteY9" fmla="*/ 1927220 h 2019300"/>
              <a:gd name="connsiteX10" fmla="*/ 3813170 w 3905250"/>
              <a:gd name="connsiteY10" fmla="*/ 2019300 h 201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05250" h="2019300">
                <a:moveTo>
                  <a:pt x="3813170" y="2019300"/>
                </a:moveTo>
                <a:lnTo>
                  <a:pt x="92080" y="2019300"/>
                </a:lnTo>
                <a:cubicBezTo>
                  <a:pt x="41226" y="2019300"/>
                  <a:pt x="0" y="1978074"/>
                  <a:pt x="0" y="1927220"/>
                </a:cubicBezTo>
                <a:lnTo>
                  <a:pt x="0" y="423863"/>
                </a:lnTo>
                <a:lnTo>
                  <a:pt x="0" y="301630"/>
                </a:lnTo>
                <a:lnTo>
                  <a:pt x="0" y="0"/>
                </a:lnTo>
                <a:lnTo>
                  <a:pt x="248399" y="209550"/>
                </a:lnTo>
                <a:lnTo>
                  <a:pt x="3813170" y="209550"/>
                </a:lnTo>
                <a:cubicBezTo>
                  <a:pt x="3864024" y="209550"/>
                  <a:pt x="3905250" y="250776"/>
                  <a:pt x="3905250" y="301630"/>
                </a:cubicBezTo>
                <a:lnTo>
                  <a:pt x="3905250" y="1927220"/>
                </a:lnTo>
                <a:cubicBezTo>
                  <a:pt x="3905250" y="1978074"/>
                  <a:pt x="3864024" y="2019300"/>
                  <a:pt x="3813170" y="2019300"/>
                </a:cubicBezTo>
                <a:close/>
              </a:path>
            </a:pathLst>
          </a:custGeom>
          <a:solidFill>
            <a:schemeClr val="bg1"/>
          </a:solidFill>
          <a:ln>
            <a:noFill/>
          </a:ln>
          <a:effectLst>
            <a:outerShdw blurRad="749300" dist="698500" dir="5400000" sx="59000" sy="59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F0F80599-968C-49CF-9513-445A35D304FF}"/>
              </a:ext>
            </a:extLst>
          </p:cNvPr>
          <p:cNvSpPr txBox="1"/>
          <p:nvPr/>
        </p:nvSpPr>
        <p:spPr>
          <a:xfrm>
            <a:off x="6357379" y="1859417"/>
            <a:ext cx="4978003" cy="3785652"/>
          </a:xfrm>
          <a:prstGeom prst="rect">
            <a:avLst/>
          </a:prstGeom>
          <a:noFill/>
        </p:spPr>
        <p:txBody>
          <a:bodyPr wrap="square" rtlCol="0">
            <a:spAutoFit/>
          </a:bodyPr>
          <a:lstStyle/>
          <a:p>
            <a:r>
              <a:rPr lang="en-GB" sz="2000" b="1" dirty="0">
                <a:solidFill>
                  <a:schemeClr val="tx2"/>
                </a:solidFill>
                <a:latin typeface="Times New Roman"/>
                <a:cs typeface="Arial"/>
              </a:rPr>
              <a:t>Support </a:t>
            </a:r>
            <a:r>
              <a:rPr lang="en-GB" sz="2000" dirty="0">
                <a:solidFill>
                  <a:schemeClr val="tx2"/>
                </a:solidFill>
                <a:latin typeface="Times New Roman"/>
                <a:cs typeface="Arial"/>
              </a:rPr>
              <a:t>is an indication of how frequently the items appear in the data. </a:t>
            </a:r>
          </a:p>
          <a:p>
            <a:endParaRPr lang="en-GB" sz="2000" dirty="0">
              <a:solidFill>
                <a:schemeClr val="tx2"/>
              </a:solidFill>
              <a:latin typeface="Times New Roman"/>
              <a:cs typeface="Arial"/>
            </a:endParaRPr>
          </a:p>
          <a:p>
            <a:pPr>
              <a:buClr>
                <a:srgbClr val="808080"/>
              </a:buClr>
            </a:pPr>
            <a:r>
              <a:rPr lang="en-GB" sz="2000" b="1" dirty="0">
                <a:solidFill>
                  <a:schemeClr val="tx2"/>
                </a:solidFill>
                <a:latin typeface="Times New Roman"/>
                <a:ea typeface="+mn-lt"/>
                <a:cs typeface="+mn-lt"/>
              </a:rPr>
              <a:t>Confidence </a:t>
            </a:r>
            <a:r>
              <a:rPr lang="en-GB" sz="2000" dirty="0">
                <a:solidFill>
                  <a:schemeClr val="tx2"/>
                </a:solidFill>
                <a:latin typeface="Times New Roman"/>
                <a:ea typeface="+mn-lt"/>
                <a:cs typeface="+mn-lt"/>
              </a:rPr>
              <a:t>shows us the probability that if you buy one product, you're likely to buy another. It helps us understand how connected certain products are in customers' shopping habits.</a:t>
            </a:r>
          </a:p>
          <a:p>
            <a:pPr>
              <a:buClr>
                <a:srgbClr val="808080"/>
              </a:buClr>
            </a:pPr>
            <a:endParaRPr lang="en-GB" sz="2000" dirty="0">
              <a:solidFill>
                <a:schemeClr val="tx2"/>
              </a:solidFill>
              <a:latin typeface="Times New Roman"/>
              <a:cs typeface="Arial"/>
            </a:endParaRPr>
          </a:p>
          <a:p>
            <a:pPr>
              <a:buClr>
                <a:srgbClr val="808080"/>
              </a:buClr>
            </a:pPr>
            <a:r>
              <a:rPr lang="en-GB" sz="2000" b="1" i="1" dirty="0">
                <a:solidFill>
                  <a:schemeClr val="tx2"/>
                </a:solidFill>
                <a:latin typeface="Times New Roman"/>
                <a:cs typeface="Arial"/>
              </a:rPr>
              <a:t>Lift</a:t>
            </a:r>
            <a:r>
              <a:rPr lang="en-GB" sz="2000" b="1" dirty="0">
                <a:solidFill>
                  <a:schemeClr val="tx2"/>
                </a:solidFill>
                <a:latin typeface="Times New Roman"/>
                <a:cs typeface="Arial"/>
              </a:rPr>
              <a:t> </a:t>
            </a:r>
            <a:r>
              <a:rPr lang="en-GB" sz="2000" dirty="0">
                <a:solidFill>
                  <a:schemeClr val="tx2"/>
                </a:solidFill>
                <a:latin typeface="Times New Roman"/>
                <a:cs typeface="Arial"/>
              </a:rPr>
              <a:t>can be used to compare confidence with expected confidence, or how many times an if-then statement is expected to be found true.</a:t>
            </a:r>
            <a:endParaRPr lang="en-US" sz="2000" dirty="0">
              <a:solidFill>
                <a:schemeClr val="tx2"/>
              </a:solidFill>
              <a:latin typeface="Lucida Sans" panose="020B0602030504020204" pitchFamily="34" charset="0"/>
            </a:endParaRPr>
          </a:p>
        </p:txBody>
      </p:sp>
      <p:cxnSp>
        <p:nvCxnSpPr>
          <p:cNvPr id="56" name="Straight Connector 55">
            <a:extLst>
              <a:ext uri="{FF2B5EF4-FFF2-40B4-BE49-F238E27FC236}">
                <a16:creationId xmlns:a16="http://schemas.microsoft.com/office/drawing/2014/main" id="{D44E6410-84DF-4305-8314-283EDABAA637}"/>
              </a:ext>
            </a:extLst>
          </p:cNvPr>
          <p:cNvCxnSpPr>
            <a:cxnSpLocks/>
          </p:cNvCxnSpPr>
          <p:nvPr/>
        </p:nvCxnSpPr>
        <p:spPr>
          <a:xfrm>
            <a:off x="6444860" y="2544371"/>
            <a:ext cx="3409678"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E01189A7-0EC5-4D8A-A5F6-57337E7BB5E4}"/>
              </a:ext>
            </a:extLst>
          </p:cNvPr>
          <p:cNvGrpSpPr/>
          <p:nvPr/>
        </p:nvGrpSpPr>
        <p:grpSpPr>
          <a:xfrm>
            <a:off x="10565230" y="6429971"/>
            <a:ext cx="1172063" cy="265457"/>
            <a:chOff x="10496650" y="6390215"/>
            <a:chExt cx="1172063" cy="265457"/>
          </a:xfrm>
        </p:grpSpPr>
        <p:sp>
          <p:nvSpPr>
            <p:cNvPr id="17" name="TextBox 16">
              <a:extLst>
                <a:ext uri="{FF2B5EF4-FFF2-40B4-BE49-F238E27FC236}">
                  <a16:creationId xmlns:a16="http://schemas.microsoft.com/office/drawing/2014/main" id="{CA2C1189-37E5-41FB-B6F5-41FA1928A510}"/>
                </a:ext>
              </a:extLst>
            </p:cNvPr>
            <p:cNvSpPr txBox="1"/>
            <p:nvPr/>
          </p:nvSpPr>
          <p:spPr>
            <a:xfrm>
              <a:off x="10496650" y="6401756"/>
              <a:ext cx="938664" cy="253916"/>
            </a:xfrm>
            <a:prstGeom prst="rect">
              <a:avLst/>
            </a:prstGeom>
            <a:noFill/>
          </p:spPr>
          <p:txBody>
            <a:bodyPr wrap="square" rtlCol="0">
              <a:spAutoFit/>
            </a:bodyPr>
            <a:lstStyle/>
            <a:p>
              <a:pPr algn="ctr"/>
              <a:r>
                <a:rPr lang="en-GB"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rPr>
                <a:t>Page</a:t>
              </a:r>
              <a:endParaRPr lang="id-ID"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endParaRPr>
            </a:p>
          </p:txBody>
        </p:sp>
        <p:sp>
          <p:nvSpPr>
            <p:cNvPr id="18" name="TextBox 17">
              <a:extLst>
                <a:ext uri="{FF2B5EF4-FFF2-40B4-BE49-F238E27FC236}">
                  <a16:creationId xmlns:a16="http://schemas.microsoft.com/office/drawing/2014/main" id="{4ABCEE0C-E428-4352-A51C-699CB126EA81}"/>
                </a:ext>
              </a:extLst>
            </p:cNvPr>
            <p:cNvSpPr txBox="1"/>
            <p:nvPr/>
          </p:nvSpPr>
          <p:spPr>
            <a:xfrm flipH="1">
              <a:off x="11147810" y="6390215"/>
              <a:ext cx="520903" cy="246221"/>
            </a:xfrm>
            <a:prstGeom prst="rect">
              <a:avLst/>
            </a:prstGeom>
            <a:noFill/>
          </p:spPr>
          <p:txBody>
            <a:bodyPr wrap="square" rtlCol="0">
              <a:spAutoFit/>
            </a:bodyPr>
            <a:lstStyle/>
            <a:p>
              <a:pPr algn="ctr"/>
              <a:fld id="{260E2A6B-A809-4840-BF14-8648BC0BDF87}" type="slidenum">
                <a:rPr lang="id-ID" sz="1000" i="0" smtClean="0">
                  <a:solidFill>
                    <a:schemeClr val="bg1"/>
                  </a:solidFill>
                  <a:latin typeface="Lucida Sans" panose="020B0602030504020204" pitchFamily="34" charset="0"/>
                  <a:ea typeface="Open Sans" panose="020B0606030504020204" pitchFamily="34" charset="0"/>
                  <a:cs typeface="Poppins Light" panose="00000400000000000000" pitchFamily="2" charset="0"/>
                </a:rPr>
                <a:pPr algn="ctr"/>
                <a:t>4</a:t>
              </a:fld>
              <a:endParaRPr lang="id-ID" sz="1000" i="0" dirty="0">
                <a:solidFill>
                  <a:schemeClr val="bg1"/>
                </a:solidFill>
                <a:latin typeface="Lucida Sans" panose="020B0602030504020204" pitchFamily="34" charset="0"/>
                <a:ea typeface="Open Sans" panose="020B0606030504020204" pitchFamily="34" charset="0"/>
                <a:cs typeface="Poppins Light" panose="00000400000000000000" pitchFamily="2" charset="0"/>
              </a:endParaRPr>
            </a:p>
          </p:txBody>
        </p:sp>
      </p:grpSp>
      <p:sp>
        <p:nvSpPr>
          <p:cNvPr id="43" name="Rectangle 42">
            <a:extLst>
              <a:ext uri="{FF2B5EF4-FFF2-40B4-BE49-F238E27FC236}">
                <a16:creationId xmlns:a16="http://schemas.microsoft.com/office/drawing/2014/main" id="{D6305356-9031-4905-B451-2D5753F4F4B0}"/>
              </a:ext>
            </a:extLst>
          </p:cNvPr>
          <p:cNvSpPr/>
          <p:nvPr/>
        </p:nvSpPr>
        <p:spPr>
          <a:xfrm>
            <a:off x="632074" y="236047"/>
            <a:ext cx="5464452" cy="2308324"/>
          </a:xfrm>
          <a:prstGeom prst="rect">
            <a:avLst/>
          </a:prstGeom>
          <a:noFill/>
          <a:effectLst/>
        </p:spPr>
        <p:txBody>
          <a:bodyPr wrap="square" lIns="0" tIns="0" rIns="0" bIns="0" rtlCol="0">
            <a:spAutoFit/>
          </a:bodyPr>
          <a:lstStyle/>
          <a:p>
            <a:r>
              <a:rPr lang="en-GB" sz="5000" b="1" dirty="0">
                <a:solidFill>
                  <a:schemeClr val="tx2"/>
                </a:solidFill>
                <a:latin typeface="Times New Roman"/>
                <a:cs typeface="Arial"/>
              </a:rPr>
              <a:t>Measures of the effectiveness of association rules</a:t>
            </a:r>
            <a:endParaRPr lang="en-US" sz="5000" dirty="0">
              <a:solidFill>
                <a:schemeClr val="tx2"/>
              </a:solidFill>
              <a:latin typeface="Times New Roman"/>
              <a:cs typeface="Times New Roman"/>
            </a:endParaRPr>
          </a:p>
        </p:txBody>
      </p:sp>
      <p:cxnSp>
        <p:nvCxnSpPr>
          <p:cNvPr id="2" name="Straight Connector 1">
            <a:extLst>
              <a:ext uri="{FF2B5EF4-FFF2-40B4-BE49-F238E27FC236}">
                <a16:creationId xmlns:a16="http://schemas.microsoft.com/office/drawing/2014/main" id="{49C9D6F3-A525-22D1-F2F8-6F9D68C4B43B}"/>
              </a:ext>
            </a:extLst>
          </p:cNvPr>
          <p:cNvCxnSpPr/>
          <p:nvPr/>
        </p:nvCxnSpPr>
        <p:spPr>
          <a:xfrm>
            <a:off x="6543398" y="4371777"/>
            <a:ext cx="3409678"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3E35CD55-2EB0-463D-BCBF-A908F7F685AD}"/>
              </a:ext>
            </a:extLst>
          </p:cNvPr>
          <p:cNvSpPr/>
          <p:nvPr/>
        </p:nvSpPr>
        <p:spPr>
          <a:xfrm flipV="1">
            <a:off x="3504862" y="5224038"/>
            <a:ext cx="1174570" cy="1174550"/>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19" name="Oval 18">
            <a:extLst>
              <a:ext uri="{FF2B5EF4-FFF2-40B4-BE49-F238E27FC236}">
                <a16:creationId xmlns:a16="http://schemas.microsoft.com/office/drawing/2014/main" id="{2FF73CB8-9C25-4585-90BF-E337FAA1BA7A}"/>
              </a:ext>
            </a:extLst>
          </p:cNvPr>
          <p:cNvSpPr/>
          <p:nvPr/>
        </p:nvSpPr>
        <p:spPr>
          <a:xfrm rot="1800000">
            <a:off x="202154" y="3096726"/>
            <a:ext cx="859838" cy="859823"/>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Tree>
    <p:extLst>
      <p:ext uri="{BB962C8B-B14F-4D97-AF65-F5344CB8AC3E}">
        <p14:creationId xmlns:p14="http://schemas.microsoft.com/office/powerpoint/2010/main" val="19394722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l="-62470" r="-155802"/>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6E1EA5C-9BAE-49BB-AB0D-E893054B3544}"/>
              </a:ext>
            </a:extLst>
          </p:cNvPr>
          <p:cNvSpPr/>
          <p:nvPr/>
        </p:nvSpPr>
        <p:spPr>
          <a:xfrm>
            <a:off x="-44151" y="0"/>
            <a:ext cx="12236151" cy="688828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grpSp>
        <p:nvGrpSpPr>
          <p:cNvPr id="124" name="Group 123">
            <a:extLst>
              <a:ext uri="{FF2B5EF4-FFF2-40B4-BE49-F238E27FC236}">
                <a16:creationId xmlns:a16="http://schemas.microsoft.com/office/drawing/2014/main" id="{AFD0E55F-7E9B-420C-8BB8-637B47F820B7}"/>
              </a:ext>
            </a:extLst>
          </p:cNvPr>
          <p:cNvGrpSpPr/>
          <p:nvPr/>
        </p:nvGrpSpPr>
        <p:grpSpPr>
          <a:xfrm>
            <a:off x="10565230" y="6429971"/>
            <a:ext cx="1172063" cy="265457"/>
            <a:chOff x="10496650" y="6390215"/>
            <a:chExt cx="1172063" cy="265457"/>
          </a:xfrm>
        </p:grpSpPr>
        <p:sp>
          <p:nvSpPr>
            <p:cNvPr id="125" name="TextBox 124">
              <a:extLst>
                <a:ext uri="{FF2B5EF4-FFF2-40B4-BE49-F238E27FC236}">
                  <a16:creationId xmlns:a16="http://schemas.microsoft.com/office/drawing/2014/main" id="{8571B626-993A-4CF2-840F-24EE3E97BB17}"/>
                </a:ext>
              </a:extLst>
            </p:cNvPr>
            <p:cNvSpPr txBox="1"/>
            <p:nvPr/>
          </p:nvSpPr>
          <p:spPr>
            <a:xfrm>
              <a:off x="10496650" y="6401756"/>
              <a:ext cx="938664" cy="253916"/>
            </a:xfrm>
            <a:prstGeom prst="rect">
              <a:avLst/>
            </a:prstGeom>
            <a:noFill/>
          </p:spPr>
          <p:txBody>
            <a:bodyPr wrap="square" rtlCol="0">
              <a:spAutoFit/>
            </a:bodyPr>
            <a:lstStyle/>
            <a:p>
              <a:pPr algn="ctr"/>
              <a:r>
                <a:rPr lang="en-GB"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rPr>
                <a:t>Page</a:t>
              </a:r>
              <a:endParaRPr lang="id-ID"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endParaRPr>
            </a:p>
          </p:txBody>
        </p:sp>
        <p:sp>
          <p:nvSpPr>
            <p:cNvPr id="126" name="TextBox 125">
              <a:extLst>
                <a:ext uri="{FF2B5EF4-FFF2-40B4-BE49-F238E27FC236}">
                  <a16:creationId xmlns:a16="http://schemas.microsoft.com/office/drawing/2014/main" id="{901C3256-49AC-469A-B327-9ED1C75C12D8}"/>
                </a:ext>
              </a:extLst>
            </p:cNvPr>
            <p:cNvSpPr txBox="1"/>
            <p:nvPr/>
          </p:nvSpPr>
          <p:spPr>
            <a:xfrm flipH="1">
              <a:off x="11147810" y="6390215"/>
              <a:ext cx="520903" cy="246221"/>
            </a:xfrm>
            <a:prstGeom prst="rect">
              <a:avLst/>
            </a:prstGeom>
            <a:noFill/>
          </p:spPr>
          <p:txBody>
            <a:bodyPr wrap="square" rtlCol="0">
              <a:spAutoFit/>
            </a:bodyPr>
            <a:lstStyle/>
            <a:p>
              <a:pPr algn="ctr"/>
              <a:fld id="{260E2A6B-A809-4840-BF14-8648BC0BDF87}" type="slidenum">
                <a:rPr lang="id-ID" sz="1000" i="0" smtClean="0">
                  <a:solidFill>
                    <a:schemeClr val="bg1"/>
                  </a:solidFill>
                  <a:latin typeface="Lucida Sans" panose="020B0602030504020204" pitchFamily="34" charset="0"/>
                  <a:ea typeface="Open Sans" panose="020B0606030504020204" pitchFamily="34" charset="0"/>
                  <a:cs typeface="Poppins Light" panose="00000400000000000000" pitchFamily="2" charset="0"/>
                </a:rPr>
                <a:pPr algn="ctr"/>
                <a:t>5</a:t>
              </a:fld>
              <a:endParaRPr lang="id-ID" sz="1000" i="0" dirty="0">
                <a:solidFill>
                  <a:schemeClr val="bg1"/>
                </a:solidFill>
                <a:latin typeface="Lucida Sans" panose="020B0602030504020204" pitchFamily="34" charset="0"/>
                <a:ea typeface="Open Sans" panose="020B0606030504020204" pitchFamily="34" charset="0"/>
                <a:cs typeface="Poppins Light" panose="00000400000000000000" pitchFamily="2" charset="0"/>
              </a:endParaRPr>
            </a:p>
          </p:txBody>
        </p:sp>
      </p:grpSp>
      <p:sp>
        <p:nvSpPr>
          <p:cNvPr id="129" name="TextBox 128">
            <a:extLst>
              <a:ext uri="{FF2B5EF4-FFF2-40B4-BE49-F238E27FC236}">
                <a16:creationId xmlns:a16="http://schemas.microsoft.com/office/drawing/2014/main" id="{FCC0C8D3-DF42-4690-AFED-5A1E1F220C9E}"/>
              </a:ext>
            </a:extLst>
          </p:cNvPr>
          <p:cNvSpPr txBox="1"/>
          <p:nvPr/>
        </p:nvSpPr>
        <p:spPr>
          <a:xfrm>
            <a:off x="3844098" y="41370"/>
            <a:ext cx="4698107" cy="1039323"/>
          </a:xfrm>
          <a:prstGeom prst="rect">
            <a:avLst/>
          </a:prstGeom>
          <a:noFill/>
        </p:spPr>
        <p:txBody>
          <a:bodyPr wrap="square" lIns="0" tIns="0" rIns="0" bIns="0" rtlCol="0">
            <a:spAutoFit/>
          </a:bodyPr>
          <a:lstStyle>
            <a:defPPr>
              <a:defRPr lang="en-US"/>
            </a:defPPr>
            <a:lvl1pPr marR="0" lvl="0" indent="0" algn="ctr" defTabSz="713232" fontAlgn="auto">
              <a:lnSpc>
                <a:spcPct val="100000"/>
              </a:lnSpc>
              <a:spcBef>
                <a:spcPts val="0"/>
              </a:spcBef>
              <a:spcAft>
                <a:spcPts val="0"/>
              </a:spcAft>
              <a:buClrTx/>
              <a:buSzTx/>
              <a:buFontTx/>
              <a:buNone/>
              <a:tabLst/>
              <a:defRPr sz="4400">
                <a:solidFill>
                  <a:schemeClr val="bg1"/>
                </a:solidFill>
                <a:effectLst>
                  <a:outerShdw blurRad="508000" dist="114300" dir="9300000" sx="101000" sy="101000" algn="tl" rotWithShape="0">
                    <a:schemeClr val="accent1">
                      <a:lumMod val="50000"/>
                      <a:alpha val="50000"/>
                    </a:schemeClr>
                  </a:outerShdw>
                </a:effectLst>
                <a:latin typeface="Montserrat" panose="02000505000000020004" pitchFamily="2" charset="0"/>
              </a:defRPr>
            </a:lvl1pPr>
          </a:lstStyle>
          <a:p>
            <a:pPr>
              <a:lnSpc>
                <a:spcPts val="9500"/>
              </a:lnSpc>
            </a:pPr>
            <a:r>
              <a:rPr lang="en-US" sz="4000" dirty="0">
                <a:latin typeface="Modern No. 20" panose="02070704070505020303" pitchFamily="18" charset="0"/>
              </a:rPr>
              <a:t>Support </a:t>
            </a:r>
            <a:r>
              <a:rPr lang="en-US" sz="4000" dirty="0">
                <a:latin typeface="Times New Roman" panose="02020603050405020304" pitchFamily="18" charset="0"/>
                <a:cs typeface="Times New Roman" panose="02020603050405020304" pitchFamily="18" charset="0"/>
              </a:rPr>
              <a:t>&amp;</a:t>
            </a:r>
            <a:r>
              <a:rPr lang="en-US" sz="4000" dirty="0">
                <a:latin typeface="Modern No. 20" panose="02070704070505020303" pitchFamily="18" charset="0"/>
              </a:rPr>
              <a:t> Confidence</a:t>
            </a:r>
          </a:p>
        </p:txBody>
      </p:sp>
      <p:sp>
        <p:nvSpPr>
          <p:cNvPr id="131" name="TextBox 130">
            <a:extLst>
              <a:ext uri="{FF2B5EF4-FFF2-40B4-BE49-F238E27FC236}">
                <a16:creationId xmlns:a16="http://schemas.microsoft.com/office/drawing/2014/main" id="{8E8BF84D-6D26-4710-B2CB-58F5F75B0D86}"/>
              </a:ext>
            </a:extLst>
          </p:cNvPr>
          <p:cNvSpPr txBox="1"/>
          <p:nvPr/>
        </p:nvSpPr>
        <p:spPr>
          <a:xfrm>
            <a:off x="754929" y="1132334"/>
            <a:ext cx="1594575" cy="400110"/>
          </a:xfrm>
          <a:prstGeom prst="rect">
            <a:avLst/>
          </a:prstGeom>
          <a:noFill/>
        </p:spPr>
        <p:txBody>
          <a:bodyPr wrap="square" rtlCol="0" anchor="b">
            <a:spAutoFit/>
          </a:bodyPr>
          <a:lstStyle/>
          <a:p>
            <a:r>
              <a:rPr lang="en-US" sz="2000" b="1" dirty="0">
                <a:solidFill>
                  <a:srgbClr val="CC5C87"/>
                </a:solidFill>
                <a:latin typeface="Lucida Sans" panose="020B0602030504020204" pitchFamily="34" charset="0"/>
                <a:cs typeface="Segoe UI" panose="020B0502040204020203" pitchFamily="34" charset="0"/>
              </a:rPr>
              <a:t>01</a:t>
            </a:r>
          </a:p>
        </p:txBody>
      </p:sp>
      <p:cxnSp>
        <p:nvCxnSpPr>
          <p:cNvPr id="132" name="Straight Connector 131">
            <a:extLst>
              <a:ext uri="{FF2B5EF4-FFF2-40B4-BE49-F238E27FC236}">
                <a16:creationId xmlns:a16="http://schemas.microsoft.com/office/drawing/2014/main" id="{DE60ACF6-54F0-4C37-86FD-68D8807522C9}"/>
              </a:ext>
            </a:extLst>
          </p:cNvPr>
          <p:cNvCxnSpPr>
            <a:cxnSpLocks/>
          </p:cNvCxnSpPr>
          <p:nvPr/>
        </p:nvCxnSpPr>
        <p:spPr>
          <a:xfrm>
            <a:off x="815148" y="1476902"/>
            <a:ext cx="1474139" cy="0"/>
          </a:xfrm>
          <a:prstGeom prst="line">
            <a:avLst/>
          </a:prstGeom>
          <a:ln>
            <a:solidFill>
              <a:schemeClr val="tx2">
                <a:lumMod val="7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FF5D6746-C9A6-47F2-9749-59C7CE1151CE}"/>
              </a:ext>
            </a:extLst>
          </p:cNvPr>
          <p:cNvCxnSpPr>
            <a:cxnSpLocks/>
          </p:cNvCxnSpPr>
          <p:nvPr/>
        </p:nvCxnSpPr>
        <p:spPr>
          <a:xfrm>
            <a:off x="815148" y="1476902"/>
            <a:ext cx="689567" cy="0"/>
          </a:xfrm>
          <a:prstGeom prst="line">
            <a:avLst/>
          </a:prstGeom>
          <a:ln w="254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43" name="Rectangle 65">
            <a:extLst>
              <a:ext uri="{FF2B5EF4-FFF2-40B4-BE49-F238E27FC236}">
                <a16:creationId xmlns:a16="http://schemas.microsoft.com/office/drawing/2014/main" id="{36F4FE26-F8EE-4313-855B-9B8F2D2D65C6}"/>
              </a:ext>
            </a:extLst>
          </p:cNvPr>
          <p:cNvSpPr txBox="1"/>
          <p:nvPr/>
        </p:nvSpPr>
        <p:spPr>
          <a:xfrm>
            <a:off x="771883" y="1510749"/>
            <a:ext cx="3818733" cy="14219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nchor="ctr">
            <a:spAutoFit/>
          </a:bodyPr>
          <a:lstStyle>
            <a:lvl1pPr>
              <a:defRPr>
                <a:solidFill>
                  <a:srgbClr val="FFFFFF"/>
                </a:solidFill>
              </a:defRPr>
            </a:lvl1pPr>
          </a:lstStyle>
          <a:p>
            <a:pPr marL="114300">
              <a:lnSpc>
                <a:spcPct val="110000"/>
              </a:lnSpc>
              <a:spcAft>
                <a:spcPts val="600"/>
              </a:spcAft>
              <a:buClr>
                <a:schemeClr val="tx2">
                  <a:lumMod val="50000"/>
                  <a:lumOff val="50000"/>
                </a:schemeClr>
              </a:buClr>
              <a:buSzPct val="75000"/>
            </a:pPr>
            <a:r>
              <a:rPr lang="en-US" sz="2000" dirty="0">
                <a:solidFill>
                  <a:schemeClr val="tx2">
                    <a:lumMod val="20000"/>
                    <a:lumOff val="80000"/>
                  </a:schemeClr>
                </a:solidFill>
                <a:latin typeface="Times New Roman"/>
                <a:cs typeface="Times New Roman"/>
              </a:rPr>
              <a:t>The </a:t>
            </a:r>
            <a:r>
              <a:rPr lang="en-US" sz="2000" b="1" dirty="0">
                <a:solidFill>
                  <a:schemeClr val="tx2">
                    <a:lumMod val="20000"/>
                    <a:lumOff val="80000"/>
                  </a:schemeClr>
                </a:solidFill>
                <a:latin typeface="Times New Roman"/>
                <a:cs typeface="Times New Roman"/>
              </a:rPr>
              <a:t>support</a:t>
            </a:r>
            <a:r>
              <a:rPr lang="en-US" sz="2000" dirty="0">
                <a:solidFill>
                  <a:schemeClr val="tx2">
                    <a:lumMod val="20000"/>
                    <a:lumOff val="80000"/>
                  </a:schemeClr>
                </a:solidFill>
                <a:latin typeface="Times New Roman"/>
                <a:cs typeface="Times New Roman"/>
              </a:rPr>
              <a:t> of an itemset is defined as the probability that the itemset is present in a transaction.</a:t>
            </a:r>
          </a:p>
        </p:txBody>
      </p:sp>
      <p:sp>
        <p:nvSpPr>
          <p:cNvPr id="13" name="Oval 12">
            <a:extLst>
              <a:ext uri="{FF2B5EF4-FFF2-40B4-BE49-F238E27FC236}">
                <a16:creationId xmlns:a16="http://schemas.microsoft.com/office/drawing/2014/main" id="{16639F07-A08C-470B-B091-B7BCC4465F17}"/>
              </a:ext>
            </a:extLst>
          </p:cNvPr>
          <p:cNvSpPr/>
          <p:nvPr/>
        </p:nvSpPr>
        <p:spPr>
          <a:xfrm flipV="1">
            <a:off x="-967153" y="4747399"/>
            <a:ext cx="1594575" cy="1594548"/>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161" name="Oval 160">
            <a:extLst>
              <a:ext uri="{FF2B5EF4-FFF2-40B4-BE49-F238E27FC236}">
                <a16:creationId xmlns:a16="http://schemas.microsoft.com/office/drawing/2014/main" id="{610A6F9C-753C-48B4-94F7-6258E84A11E3}"/>
              </a:ext>
            </a:extLst>
          </p:cNvPr>
          <p:cNvSpPr/>
          <p:nvPr/>
        </p:nvSpPr>
        <p:spPr>
          <a:xfrm flipV="1">
            <a:off x="11580993" y="2250189"/>
            <a:ext cx="545381" cy="545372"/>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167" name="Oval 166">
            <a:extLst>
              <a:ext uri="{FF2B5EF4-FFF2-40B4-BE49-F238E27FC236}">
                <a16:creationId xmlns:a16="http://schemas.microsoft.com/office/drawing/2014/main" id="{380F0504-841D-4C2D-AAA9-F338EF844BF2}"/>
              </a:ext>
            </a:extLst>
          </p:cNvPr>
          <p:cNvSpPr/>
          <p:nvPr/>
        </p:nvSpPr>
        <p:spPr>
          <a:xfrm flipH="1" flipV="1">
            <a:off x="10298499" y="4123152"/>
            <a:ext cx="238268" cy="238266"/>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825500" dist="241300" dir="8100000" algn="tr" rotWithShape="0">
              <a:prstClr val="black">
                <a:alpha val="18000"/>
              </a:prstClr>
            </a:outerShdw>
          </a:effectLst>
        </p:spPr>
        <p:txBody>
          <a:bodyPr rtlCol="0" anchor="ctr"/>
          <a:lstStyle/>
          <a:p>
            <a:pPr algn="ctr"/>
            <a:endParaRPr lang="en-GB" kern="0">
              <a:solidFill>
                <a:srgbClr val="FFFFFF"/>
              </a:solidFill>
              <a:latin typeface="Calibri" panose="020F0502020204030204"/>
            </a:endParaRPr>
          </a:p>
        </p:txBody>
      </p:sp>
      <p:grpSp>
        <p:nvGrpSpPr>
          <p:cNvPr id="22" name="Group 21">
            <a:extLst>
              <a:ext uri="{FF2B5EF4-FFF2-40B4-BE49-F238E27FC236}">
                <a16:creationId xmlns:a16="http://schemas.microsoft.com/office/drawing/2014/main" id="{D0B60106-549C-4F6B-9B55-6E61ACE86C71}"/>
              </a:ext>
            </a:extLst>
          </p:cNvPr>
          <p:cNvGrpSpPr/>
          <p:nvPr/>
        </p:nvGrpSpPr>
        <p:grpSpPr>
          <a:xfrm>
            <a:off x="10407121" y="2522875"/>
            <a:ext cx="1474139" cy="1525250"/>
            <a:chOff x="6758653" y="1624632"/>
            <a:chExt cx="1443439" cy="1723159"/>
          </a:xfrm>
        </p:grpSpPr>
        <p:sp>
          <p:nvSpPr>
            <p:cNvPr id="99" name="Rectangle: Rounded Corners 98">
              <a:extLst>
                <a:ext uri="{FF2B5EF4-FFF2-40B4-BE49-F238E27FC236}">
                  <a16:creationId xmlns:a16="http://schemas.microsoft.com/office/drawing/2014/main" id="{AA394CF5-4DBF-41FC-87DF-F6A2B9444C2D}"/>
                </a:ext>
              </a:extLst>
            </p:cNvPr>
            <p:cNvSpPr/>
            <p:nvPr/>
          </p:nvSpPr>
          <p:spPr>
            <a:xfrm>
              <a:off x="6758653" y="1624632"/>
              <a:ext cx="1443439" cy="1723159"/>
            </a:xfrm>
            <a:prstGeom prst="roundRect">
              <a:avLst>
                <a:gd name="adj" fmla="val 11709"/>
              </a:avLst>
            </a:prstGeom>
            <a:solidFill>
              <a:schemeClr val="accent1">
                <a:lumMod val="20000"/>
                <a:lumOff val="80000"/>
              </a:schemeClr>
            </a:solidFill>
            <a:ln w="12700" cap="flat" cmpd="sng" algn="ctr">
              <a:noFill/>
              <a:prstDash val="solid"/>
              <a:miter lim="800000"/>
            </a:ln>
            <a:effectLst>
              <a:outerShdw blurRad="825500" dist="203200" dir="8100000" algn="tr" rotWithShape="0">
                <a:srgbClr val="FB9F9F">
                  <a:alpha val="18000"/>
                </a:srgbClr>
              </a:outerShdw>
            </a:effectLst>
          </p:spPr>
          <p:txBody>
            <a:bodyPr rtlCol="0" anchor="ctr"/>
            <a:lstStyle/>
            <a:p>
              <a:pPr algn="ctr"/>
              <a:endParaRPr lang="en-GB" kern="0">
                <a:solidFill>
                  <a:srgbClr val="FFFFFF"/>
                </a:solidFill>
                <a:latin typeface="Calibri" panose="020F0502020204030204"/>
              </a:endParaRPr>
            </a:p>
          </p:txBody>
        </p:sp>
        <p:grpSp>
          <p:nvGrpSpPr>
            <p:cNvPr id="21" name="Group 20">
              <a:extLst>
                <a:ext uri="{FF2B5EF4-FFF2-40B4-BE49-F238E27FC236}">
                  <a16:creationId xmlns:a16="http://schemas.microsoft.com/office/drawing/2014/main" id="{B263A2AF-7A62-4836-A749-77C3B08A0DBC}"/>
                </a:ext>
              </a:extLst>
            </p:cNvPr>
            <p:cNvGrpSpPr/>
            <p:nvPr/>
          </p:nvGrpSpPr>
          <p:grpSpPr>
            <a:xfrm>
              <a:off x="6866131" y="1843270"/>
              <a:ext cx="1228482" cy="1019533"/>
              <a:chOff x="6866131" y="1843270"/>
              <a:chExt cx="1228482" cy="1019533"/>
            </a:xfrm>
          </p:grpSpPr>
          <p:sp>
            <p:nvSpPr>
              <p:cNvPr id="101" name="Rectangle 100">
                <a:extLst>
                  <a:ext uri="{FF2B5EF4-FFF2-40B4-BE49-F238E27FC236}">
                    <a16:creationId xmlns:a16="http://schemas.microsoft.com/office/drawing/2014/main" id="{80CFF589-5A5B-4A74-8CA0-9F42745ABBD4}"/>
                  </a:ext>
                </a:extLst>
              </p:cNvPr>
              <p:cNvSpPr/>
              <p:nvPr/>
            </p:nvSpPr>
            <p:spPr>
              <a:xfrm>
                <a:off x="6866131" y="2351593"/>
                <a:ext cx="1228482" cy="511210"/>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lang="en-US" sz="2000" kern="0" dirty="0">
                    <a:solidFill>
                      <a:schemeClr val="tx2">
                        <a:lumMod val="60000"/>
                        <a:lumOff val="40000"/>
                      </a:schemeClr>
                    </a:solidFill>
                    <a:latin typeface="Times New Roman" panose="02020603050405020304" pitchFamily="18" charset="0"/>
                    <a:cs typeface="Times New Roman" panose="02020603050405020304" pitchFamily="18" charset="0"/>
                  </a:rPr>
                  <a:t>Formulae</a:t>
                </a:r>
                <a:endParaRPr kumimoji="0" lang="da-DK" sz="2000" b="0" i="0" u="none" strike="noStrike" kern="0" cap="none" spc="0" normalizeH="0" baseline="0" noProof="0" dirty="0">
                  <a:ln>
                    <a:noFill/>
                  </a:ln>
                  <a:solidFill>
                    <a:schemeClr val="tx2">
                      <a:lumMod val="60000"/>
                      <a:lumOff val="40000"/>
                    </a:schemeClr>
                  </a:solidFill>
                  <a:effectLst/>
                  <a:uLnTx/>
                  <a:uFillTx/>
                  <a:latin typeface="Times New Roman" panose="02020603050405020304" pitchFamily="18" charset="0"/>
                  <a:cs typeface="Times New Roman" panose="02020603050405020304" pitchFamily="18" charset="0"/>
                </a:endParaRPr>
              </a:p>
            </p:txBody>
          </p:sp>
          <p:sp>
            <p:nvSpPr>
              <p:cNvPr id="164" name="Freeform: Shape 163">
                <a:extLst>
                  <a:ext uri="{FF2B5EF4-FFF2-40B4-BE49-F238E27FC236}">
                    <a16:creationId xmlns:a16="http://schemas.microsoft.com/office/drawing/2014/main" id="{C523B2F3-B1E3-49C8-9AC5-D0AA13D27D50}"/>
                  </a:ext>
                </a:extLst>
              </p:cNvPr>
              <p:cNvSpPr/>
              <p:nvPr/>
            </p:nvSpPr>
            <p:spPr>
              <a:xfrm>
                <a:off x="6960244" y="1843270"/>
                <a:ext cx="449758" cy="429843"/>
              </a:xfrm>
              <a:custGeom>
                <a:avLst/>
                <a:gdLst/>
                <a:ahLst/>
                <a:cxnLst/>
                <a:rect l="l" t="t" r="r" b="b"/>
                <a:pathLst>
                  <a:path w="385679" h="368601">
                    <a:moveTo>
                      <a:pt x="245497" y="0"/>
                    </a:moveTo>
                    <a:lnTo>
                      <a:pt x="385679" y="0"/>
                    </a:lnTo>
                    <a:lnTo>
                      <a:pt x="385679" y="118123"/>
                    </a:lnTo>
                    <a:cubicBezTo>
                      <a:pt x="385679" y="178845"/>
                      <a:pt x="380370" y="223201"/>
                      <a:pt x="369752" y="251190"/>
                    </a:cubicBezTo>
                    <a:cubicBezTo>
                      <a:pt x="359133" y="279179"/>
                      <a:pt x="342496" y="304084"/>
                      <a:pt x="319841" y="325906"/>
                    </a:cubicBezTo>
                    <a:cubicBezTo>
                      <a:pt x="297185" y="347728"/>
                      <a:pt x="272404" y="361960"/>
                      <a:pt x="245497" y="368601"/>
                    </a:cubicBezTo>
                    <a:lnTo>
                      <a:pt x="245497" y="315944"/>
                    </a:lnTo>
                    <a:cubicBezTo>
                      <a:pt x="263998" y="306456"/>
                      <a:pt x="277044" y="291157"/>
                      <a:pt x="284634" y="270047"/>
                    </a:cubicBezTo>
                    <a:cubicBezTo>
                      <a:pt x="292224" y="248936"/>
                      <a:pt x="296019" y="211104"/>
                      <a:pt x="296019" y="156549"/>
                    </a:cubicBezTo>
                    <a:lnTo>
                      <a:pt x="296019" y="140182"/>
                    </a:lnTo>
                    <a:lnTo>
                      <a:pt x="245497" y="140182"/>
                    </a:lnTo>
                    <a:close/>
                    <a:moveTo>
                      <a:pt x="0" y="0"/>
                    </a:moveTo>
                    <a:lnTo>
                      <a:pt x="140182" y="0"/>
                    </a:lnTo>
                    <a:lnTo>
                      <a:pt x="140182" y="118123"/>
                    </a:lnTo>
                    <a:cubicBezTo>
                      <a:pt x="140182" y="178845"/>
                      <a:pt x="134964" y="223201"/>
                      <a:pt x="124527" y="251190"/>
                    </a:cubicBezTo>
                    <a:cubicBezTo>
                      <a:pt x="114091" y="279179"/>
                      <a:pt x="97487" y="304084"/>
                      <a:pt x="74716" y="325906"/>
                    </a:cubicBezTo>
                    <a:cubicBezTo>
                      <a:pt x="51946" y="347728"/>
                      <a:pt x="27040" y="361960"/>
                      <a:pt x="0" y="368601"/>
                    </a:cubicBezTo>
                    <a:lnTo>
                      <a:pt x="0" y="315944"/>
                    </a:lnTo>
                    <a:cubicBezTo>
                      <a:pt x="18279" y="306456"/>
                      <a:pt x="31388" y="291038"/>
                      <a:pt x="39326" y="269691"/>
                    </a:cubicBezTo>
                    <a:cubicBezTo>
                      <a:pt x="47265" y="248343"/>
                      <a:pt x="51234" y="210629"/>
                      <a:pt x="51234" y="156549"/>
                    </a:cubicBezTo>
                    <a:lnTo>
                      <a:pt x="51234" y="140182"/>
                    </a:lnTo>
                    <a:lnTo>
                      <a:pt x="0" y="140182"/>
                    </a:lnTo>
                    <a:close/>
                  </a:path>
                </a:pathLst>
              </a:custGeom>
              <a:solidFill>
                <a:schemeClr val="tx2">
                  <a:lumMod val="60000"/>
                  <a:lumOff val="40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defTabSz="914400" eaLnBrk="1" fontAlgn="auto" latinLnBrk="0" hangingPunct="1">
                  <a:lnSpc>
                    <a:spcPct val="130000"/>
                  </a:lnSpc>
                  <a:spcBef>
                    <a:spcPts val="0"/>
                  </a:spcBef>
                  <a:spcAft>
                    <a:spcPts val="0"/>
                  </a:spcAft>
                  <a:buClrTx/>
                  <a:buSzTx/>
                  <a:buFontTx/>
                  <a:buNone/>
                  <a:tabLst/>
                  <a:defRPr/>
                </a:pPr>
                <a:endParaRPr kumimoji="0" lang="da-DK" sz="11500" b="0" i="0" u="none" strike="noStrike" kern="0" cap="none" spc="0" normalizeH="0" baseline="0" noProof="0" dirty="0">
                  <a:ln>
                    <a:noFill/>
                  </a:ln>
                  <a:solidFill>
                    <a:schemeClr val="tx2"/>
                  </a:solidFill>
                  <a:effectLst/>
                  <a:uLnTx/>
                  <a:uFillTx/>
                  <a:latin typeface="Lucida Sans" panose="020B0602030504020204" pitchFamily="34" charset="0"/>
                  <a:cs typeface="Poppins Light" panose="00000400000000000000" pitchFamily="2" charset="0"/>
                </a:endParaRPr>
              </a:p>
            </p:txBody>
          </p:sp>
        </p:grpSp>
      </p:grpSp>
      <p:sp>
        <p:nvSpPr>
          <p:cNvPr id="17" name="Oval 16">
            <a:extLst>
              <a:ext uri="{FF2B5EF4-FFF2-40B4-BE49-F238E27FC236}">
                <a16:creationId xmlns:a16="http://schemas.microsoft.com/office/drawing/2014/main" id="{3593422A-2887-26BD-E008-641A64EAE768}"/>
              </a:ext>
            </a:extLst>
          </p:cNvPr>
          <p:cNvSpPr/>
          <p:nvPr/>
        </p:nvSpPr>
        <p:spPr>
          <a:xfrm flipV="1">
            <a:off x="10706606" y="-797274"/>
            <a:ext cx="1594575" cy="1594548"/>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pic>
        <p:nvPicPr>
          <p:cNvPr id="23" name="Content Placeholder 3" descr="A black text on a white background&#10;&#10;Description automatically generated">
            <a:extLst>
              <a:ext uri="{FF2B5EF4-FFF2-40B4-BE49-F238E27FC236}">
                <a16:creationId xmlns:a16="http://schemas.microsoft.com/office/drawing/2014/main" id="{0B6EE2F7-4373-407A-850C-25C4B81721F9}"/>
              </a:ext>
            </a:extLst>
          </p:cNvPr>
          <p:cNvPicPr>
            <a:picLocks noChangeAspect="1"/>
          </p:cNvPicPr>
          <p:nvPr/>
        </p:nvPicPr>
        <p:blipFill>
          <a:blip r:embed="rId4"/>
          <a:stretch>
            <a:fillRect/>
          </a:stretch>
        </p:blipFill>
        <p:spPr>
          <a:xfrm>
            <a:off x="5194437" y="2126055"/>
            <a:ext cx="4839447" cy="61452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24" name="TextBox 23">
            <a:extLst>
              <a:ext uri="{FF2B5EF4-FFF2-40B4-BE49-F238E27FC236}">
                <a16:creationId xmlns:a16="http://schemas.microsoft.com/office/drawing/2014/main" id="{0BD31678-EF39-4DDA-92A3-916D25353B3B}"/>
              </a:ext>
            </a:extLst>
          </p:cNvPr>
          <p:cNvSpPr txBox="1"/>
          <p:nvPr/>
        </p:nvSpPr>
        <p:spPr>
          <a:xfrm>
            <a:off x="771883" y="3310159"/>
            <a:ext cx="1994293" cy="400110"/>
          </a:xfrm>
          <a:prstGeom prst="rect">
            <a:avLst/>
          </a:prstGeom>
          <a:noFill/>
        </p:spPr>
        <p:txBody>
          <a:bodyPr wrap="square" rtlCol="0" anchor="b">
            <a:spAutoFit/>
          </a:bodyPr>
          <a:lstStyle/>
          <a:p>
            <a:r>
              <a:rPr lang="en-US" sz="2000" b="1" dirty="0">
                <a:solidFill>
                  <a:srgbClr val="CC5C87"/>
                </a:solidFill>
                <a:latin typeface="Lucida Sans" panose="020B0602030504020204" pitchFamily="34" charset="0"/>
                <a:cs typeface="Segoe UI" panose="020B0502040204020203" pitchFamily="34" charset="0"/>
              </a:rPr>
              <a:t>02</a:t>
            </a:r>
          </a:p>
        </p:txBody>
      </p:sp>
      <p:cxnSp>
        <p:nvCxnSpPr>
          <p:cNvPr id="25" name="Straight Connector 24">
            <a:extLst>
              <a:ext uri="{FF2B5EF4-FFF2-40B4-BE49-F238E27FC236}">
                <a16:creationId xmlns:a16="http://schemas.microsoft.com/office/drawing/2014/main" id="{B3A31DDD-9D7D-460A-B9A4-3AC29576636C}"/>
              </a:ext>
            </a:extLst>
          </p:cNvPr>
          <p:cNvCxnSpPr>
            <a:cxnSpLocks/>
          </p:cNvCxnSpPr>
          <p:nvPr/>
        </p:nvCxnSpPr>
        <p:spPr>
          <a:xfrm>
            <a:off x="848006" y="3744415"/>
            <a:ext cx="1474139" cy="0"/>
          </a:xfrm>
          <a:prstGeom prst="line">
            <a:avLst/>
          </a:prstGeom>
          <a:ln>
            <a:solidFill>
              <a:schemeClr val="tx2">
                <a:lumMod val="7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3FD56D3-8064-4838-9E68-AAA1A52CB85E}"/>
              </a:ext>
            </a:extLst>
          </p:cNvPr>
          <p:cNvCxnSpPr>
            <a:cxnSpLocks/>
          </p:cNvCxnSpPr>
          <p:nvPr/>
        </p:nvCxnSpPr>
        <p:spPr>
          <a:xfrm>
            <a:off x="862649" y="3744415"/>
            <a:ext cx="689567" cy="0"/>
          </a:xfrm>
          <a:prstGeom prst="line">
            <a:avLst/>
          </a:prstGeom>
          <a:ln w="254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F2D7BE8-9AE1-4965-AC19-72EAA0011E69}"/>
              </a:ext>
            </a:extLst>
          </p:cNvPr>
          <p:cNvSpPr txBox="1"/>
          <p:nvPr/>
        </p:nvSpPr>
        <p:spPr>
          <a:xfrm>
            <a:off x="815148" y="3808097"/>
            <a:ext cx="3028950" cy="1631216"/>
          </a:xfrm>
          <a:prstGeom prst="rect">
            <a:avLst/>
          </a:prstGeom>
          <a:noFill/>
        </p:spPr>
        <p:txBody>
          <a:bodyPr wrap="square" rtlCol="0">
            <a:spAutoFit/>
          </a:bodyPr>
          <a:lstStyle/>
          <a:p>
            <a:r>
              <a:rPr lang="en-US" sz="2000" b="1" dirty="0">
                <a:solidFill>
                  <a:schemeClr val="tx2">
                    <a:lumMod val="20000"/>
                    <a:lumOff val="80000"/>
                  </a:schemeClr>
                </a:solidFill>
                <a:latin typeface="Times New Roman"/>
                <a:cs typeface="Times New Roman"/>
              </a:rPr>
              <a:t>Confidence</a:t>
            </a:r>
            <a:r>
              <a:rPr lang="en-US" sz="2000" dirty="0">
                <a:solidFill>
                  <a:schemeClr val="tx2">
                    <a:lumMod val="20000"/>
                    <a:lumOff val="80000"/>
                  </a:schemeClr>
                </a:solidFill>
                <a:latin typeface="Times New Roman"/>
                <a:cs typeface="Times New Roman"/>
              </a:rPr>
              <a:t> measures the likelihood that if item A is purchased, item B will also be purchased.</a:t>
            </a:r>
            <a:endParaRPr lang="en-US" sz="2000" dirty="0">
              <a:solidFill>
                <a:schemeClr val="tx2">
                  <a:lumMod val="20000"/>
                  <a:lumOff val="80000"/>
                </a:schemeClr>
              </a:solidFill>
            </a:endParaRPr>
          </a:p>
          <a:p>
            <a:endParaRPr lang="en-IN" sz="2000" dirty="0">
              <a:solidFill>
                <a:schemeClr val="tx2">
                  <a:lumMod val="20000"/>
                  <a:lumOff val="80000"/>
                </a:schemeClr>
              </a:solidFill>
            </a:endParaRPr>
          </a:p>
        </p:txBody>
      </p:sp>
      <p:pic>
        <p:nvPicPr>
          <p:cNvPr id="28" name="Picture 27" descr="A close up of a sign&#10;&#10;Description automatically generated">
            <a:extLst>
              <a:ext uri="{FF2B5EF4-FFF2-40B4-BE49-F238E27FC236}">
                <a16:creationId xmlns:a16="http://schemas.microsoft.com/office/drawing/2014/main" id="{F9471C7E-0AF5-4041-AB08-DFD531D3CDB1}"/>
              </a:ext>
            </a:extLst>
          </p:cNvPr>
          <p:cNvPicPr>
            <a:picLocks noChangeAspect="1"/>
          </p:cNvPicPr>
          <p:nvPr/>
        </p:nvPicPr>
        <p:blipFill>
          <a:blip r:embed="rId5"/>
          <a:stretch>
            <a:fillRect/>
          </a:stretch>
        </p:blipFill>
        <p:spPr>
          <a:xfrm>
            <a:off x="5194437" y="4117423"/>
            <a:ext cx="4839449" cy="75241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27" name="Oval 26">
            <a:extLst>
              <a:ext uri="{FF2B5EF4-FFF2-40B4-BE49-F238E27FC236}">
                <a16:creationId xmlns:a16="http://schemas.microsoft.com/office/drawing/2014/main" id="{46BC75C1-A811-4C4D-ADCB-7E29779A658E}"/>
              </a:ext>
            </a:extLst>
          </p:cNvPr>
          <p:cNvSpPr/>
          <p:nvPr/>
        </p:nvSpPr>
        <p:spPr>
          <a:xfrm flipV="1">
            <a:off x="-967152" y="4747399"/>
            <a:ext cx="1594574" cy="1594548"/>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29" name="Oval 28">
            <a:extLst>
              <a:ext uri="{FF2B5EF4-FFF2-40B4-BE49-F238E27FC236}">
                <a16:creationId xmlns:a16="http://schemas.microsoft.com/office/drawing/2014/main" id="{EDBCC5C5-900C-48DE-9E00-A060F29380F0}"/>
              </a:ext>
            </a:extLst>
          </p:cNvPr>
          <p:cNvSpPr/>
          <p:nvPr/>
        </p:nvSpPr>
        <p:spPr>
          <a:xfrm flipH="1" flipV="1">
            <a:off x="10717857" y="-797276"/>
            <a:ext cx="1583324" cy="1594547"/>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825500" dist="241300" dir="8100000" algn="tr" rotWithShape="0">
              <a:prstClr val="black">
                <a:alpha val="18000"/>
              </a:prstClr>
            </a:outerShdw>
          </a:effectLst>
        </p:spPr>
        <p:txBody>
          <a:bodyPr rtlCol="0" anchor="ctr"/>
          <a:lstStyle/>
          <a:p>
            <a:pPr algn="ctr"/>
            <a:endParaRPr lang="en-GB" kern="0">
              <a:solidFill>
                <a:srgbClr val="FFFFFF"/>
              </a:solidFill>
              <a:latin typeface="Calibri" panose="020F0502020204030204"/>
            </a:endParaRPr>
          </a:p>
        </p:txBody>
      </p:sp>
    </p:spTree>
    <p:extLst>
      <p:ext uri="{BB962C8B-B14F-4D97-AF65-F5344CB8AC3E}">
        <p14:creationId xmlns:p14="http://schemas.microsoft.com/office/powerpoint/2010/main" val="3671105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BC8BF2E3-0AE9-4256-B595-AAE8FDFB42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70308" y="498560"/>
            <a:ext cx="413066" cy="413066"/>
          </a:xfrm>
          <a:prstGeom prst="rect">
            <a:avLst/>
          </a:prstGeom>
        </p:spPr>
      </p:pic>
      <p:sp>
        <p:nvSpPr>
          <p:cNvPr id="25" name="TextBox 24">
            <a:extLst>
              <a:ext uri="{FF2B5EF4-FFF2-40B4-BE49-F238E27FC236}">
                <a16:creationId xmlns:a16="http://schemas.microsoft.com/office/drawing/2014/main" id="{0CE7758E-19B2-461C-981A-3E005B2874B4}"/>
              </a:ext>
            </a:extLst>
          </p:cNvPr>
          <p:cNvSpPr txBox="1"/>
          <p:nvPr/>
        </p:nvSpPr>
        <p:spPr>
          <a:xfrm>
            <a:off x="5043474" y="1702451"/>
            <a:ext cx="6191539" cy="1631216"/>
          </a:xfrm>
          <a:prstGeom prst="rect">
            <a:avLst/>
          </a:prstGeom>
          <a:noFill/>
        </p:spPr>
        <p:txBody>
          <a:bodyPr wrap="square" rtlCol="0">
            <a:spAutoFit/>
          </a:bodyPr>
          <a:lstStyle>
            <a:defPPr>
              <a:defRPr lang="en-US"/>
            </a:defPPr>
            <a:lvl1pPr>
              <a:defRPr sz="1400">
                <a:solidFill>
                  <a:schemeClr val="tx2"/>
                </a:solidFill>
                <a:latin typeface="Lucida Sans" panose="020B0602030504020204" pitchFamily="34" charset="0"/>
              </a:defRPr>
            </a:lvl1pPr>
          </a:lstStyle>
          <a:p>
            <a:pPr>
              <a:buClr>
                <a:srgbClr val="000000">
                  <a:lumMod val="50000"/>
                  <a:lumOff val="50000"/>
                </a:srgbClr>
              </a:buClr>
            </a:pPr>
            <a:r>
              <a:rPr lang="en-GB" sz="2000" dirty="0">
                <a:latin typeface="Times New Roman"/>
                <a:ea typeface="+mn-lt"/>
                <a:cs typeface="+mn-lt"/>
              </a:rPr>
              <a:t>Lift measures how much more likely item B is to be bought when item A is bought, compared to when item B is bought without item A. It helps to determine the </a:t>
            </a:r>
            <a:r>
              <a:rPr lang="en-GB" sz="2000" b="1" dirty="0">
                <a:latin typeface="Times New Roman"/>
                <a:ea typeface="+mn-lt"/>
                <a:cs typeface="+mn-lt"/>
              </a:rPr>
              <a:t>strength and significance</a:t>
            </a:r>
            <a:r>
              <a:rPr lang="en-GB" sz="2000" dirty="0">
                <a:latin typeface="Times New Roman"/>
                <a:ea typeface="+mn-lt"/>
                <a:cs typeface="+mn-lt"/>
              </a:rPr>
              <a:t> of the association between items.</a:t>
            </a:r>
          </a:p>
        </p:txBody>
      </p:sp>
      <p:sp>
        <p:nvSpPr>
          <p:cNvPr id="26" name="Oval 25">
            <a:extLst>
              <a:ext uri="{FF2B5EF4-FFF2-40B4-BE49-F238E27FC236}">
                <a16:creationId xmlns:a16="http://schemas.microsoft.com/office/drawing/2014/main" id="{6834BA80-345E-49B5-94E5-D1B018E6A597}"/>
              </a:ext>
            </a:extLst>
          </p:cNvPr>
          <p:cNvSpPr/>
          <p:nvPr/>
        </p:nvSpPr>
        <p:spPr>
          <a:xfrm rot="19800000" flipH="1">
            <a:off x="10508615" y="5735442"/>
            <a:ext cx="2335710" cy="2335670"/>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27" name="Oval 26">
            <a:extLst>
              <a:ext uri="{FF2B5EF4-FFF2-40B4-BE49-F238E27FC236}">
                <a16:creationId xmlns:a16="http://schemas.microsoft.com/office/drawing/2014/main" id="{E2C955B0-D9F7-4E38-B457-ACDD9AC83C29}"/>
              </a:ext>
            </a:extLst>
          </p:cNvPr>
          <p:cNvSpPr/>
          <p:nvPr/>
        </p:nvSpPr>
        <p:spPr>
          <a:xfrm rot="19800000" flipV="1">
            <a:off x="4233405" y="-760658"/>
            <a:ext cx="1521342" cy="1521316"/>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grpSp>
        <p:nvGrpSpPr>
          <p:cNvPr id="28" name="Group 27">
            <a:extLst>
              <a:ext uri="{FF2B5EF4-FFF2-40B4-BE49-F238E27FC236}">
                <a16:creationId xmlns:a16="http://schemas.microsoft.com/office/drawing/2014/main" id="{6623712D-8625-4F27-902A-DE7425E3DB3D}"/>
              </a:ext>
            </a:extLst>
          </p:cNvPr>
          <p:cNvGrpSpPr/>
          <p:nvPr/>
        </p:nvGrpSpPr>
        <p:grpSpPr>
          <a:xfrm>
            <a:off x="10565230" y="6429971"/>
            <a:ext cx="1172063" cy="265457"/>
            <a:chOff x="10496650" y="6390215"/>
            <a:chExt cx="1172063" cy="265457"/>
          </a:xfrm>
        </p:grpSpPr>
        <p:sp>
          <p:nvSpPr>
            <p:cNvPr id="29" name="TextBox 28">
              <a:extLst>
                <a:ext uri="{FF2B5EF4-FFF2-40B4-BE49-F238E27FC236}">
                  <a16:creationId xmlns:a16="http://schemas.microsoft.com/office/drawing/2014/main" id="{786660F4-A584-4972-8614-22E768E323A9}"/>
                </a:ext>
              </a:extLst>
            </p:cNvPr>
            <p:cNvSpPr txBox="1"/>
            <p:nvPr/>
          </p:nvSpPr>
          <p:spPr>
            <a:xfrm>
              <a:off x="10496650" y="6401756"/>
              <a:ext cx="938664" cy="253916"/>
            </a:xfrm>
            <a:prstGeom prst="rect">
              <a:avLst/>
            </a:prstGeom>
            <a:noFill/>
          </p:spPr>
          <p:txBody>
            <a:bodyPr wrap="square" rtlCol="0">
              <a:spAutoFit/>
            </a:bodyPr>
            <a:lstStyle/>
            <a:p>
              <a:pPr algn="ctr"/>
              <a:r>
                <a:rPr lang="en-GB"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rPr>
                <a:t>Page</a:t>
              </a:r>
              <a:endParaRPr lang="id-ID"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endParaRPr>
            </a:p>
          </p:txBody>
        </p:sp>
        <p:sp>
          <p:nvSpPr>
            <p:cNvPr id="30" name="TextBox 29">
              <a:extLst>
                <a:ext uri="{FF2B5EF4-FFF2-40B4-BE49-F238E27FC236}">
                  <a16:creationId xmlns:a16="http://schemas.microsoft.com/office/drawing/2014/main" id="{AB832652-B10F-418A-B85D-3A1FE5DFEAD2}"/>
                </a:ext>
              </a:extLst>
            </p:cNvPr>
            <p:cNvSpPr txBox="1"/>
            <p:nvPr/>
          </p:nvSpPr>
          <p:spPr>
            <a:xfrm flipH="1">
              <a:off x="11147810" y="6390215"/>
              <a:ext cx="520903" cy="246221"/>
            </a:xfrm>
            <a:prstGeom prst="rect">
              <a:avLst/>
            </a:prstGeom>
            <a:noFill/>
          </p:spPr>
          <p:txBody>
            <a:bodyPr wrap="square" rtlCol="0">
              <a:spAutoFit/>
            </a:bodyPr>
            <a:lstStyle/>
            <a:p>
              <a:pPr algn="ctr"/>
              <a:fld id="{260E2A6B-A809-4840-BF14-8648BC0BDF87}" type="slidenum">
                <a:rPr lang="id-ID" sz="1000" i="0" smtClean="0">
                  <a:solidFill>
                    <a:schemeClr val="bg1"/>
                  </a:solidFill>
                  <a:latin typeface="Lucida Sans" panose="020B0602030504020204" pitchFamily="34" charset="0"/>
                  <a:ea typeface="Open Sans" panose="020B0606030504020204" pitchFamily="34" charset="0"/>
                  <a:cs typeface="Poppins Light" panose="00000400000000000000" pitchFamily="2" charset="0"/>
                </a:rPr>
                <a:pPr algn="ctr"/>
                <a:t>6</a:t>
              </a:fld>
              <a:endParaRPr lang="id-ID" sz="1000" i="0" dirty="0">
                <a:solidFill>
                  <a:schemeClr val="bg1"/>
                </a:solidFill>
                <a:latin typeface="Lucida Sans" panose="020B0602030504020204" pitchFamily="34" charset="0"/>
                <a:ea typeface="Open Sans" panose="020B0606030504020204" pitchFamily="34" charset="0"/>
                <a:cs typeface="Poppins Light" panose="00000400000000000000" pitchFamily="2" charset="0"/>
              </a:endParaRPr>
            </a:p>
          </p:txBody>
        </p:sp>
      </p:grpSp>
      <p:sp>
        <p:nvSpPr>
          <p:cNvPr id="6" name="Rectangle 5">
            <a:extLst>
              <a:ext uri="{FF2B5EF4-FFF2-40B4-BE49-F238E27FC236}">
                <a16:creationId xmlns:a16="http://schemas.microsoft.com/office/drawing/2014/main" id="{42E06DFE-8B96-4CDE-9EBD-B4A62CFB29C6}"/>
              </a:ext>
            </a:extLst>
          </p:cNvPr>
          <p:cNvSpPr/>
          <p:nvPr/>
        </p:nvSpPr>
        <p:spPr>
          <a:xfrm>
            <a:off x="5657323" y="466358"/>
            <a:ext cx="6261651" cy="989951"/>
          </a:xfrm>
          <a:prstGeom prst="rect">
            <a:avLst/>
          </a:prstGeom>
          <a:noFill/>
          <a:effectLst/>
        </p:spPr>
        <p:txBody>
          <a:bodyPr wrap="square" lIns="0" tIns="0" rIns="0" bIns="0" rtlCol="0">
            <a:spAutoFit/>
          </a:bodyPr>
          <a:lstStyle/>
          <a:p>
            <a:pPr defTabSz="713232">
              <a:lnSpc>
                <a:spcPct val="80000"/>
              </a:lnSpc>
            </a:pPr>
            <a:r>
              <a:rPr lang="en-US" sz="8000" spc="300" dirty="0">
                <a:solidFill>
                  <a:srgbClr val="3F4E63"/>
                </a:solidFill>
                <a:latin typeface="Modern No. 20" panose="02070704070505020303" pitchFamily="18" charset="0"/>
              </a:rPr>
              <a:t>LIFT</a:t>
            </a:r>
          </a:p>
        </p:txBody>
      </p:sp>
      <p:sp>
        <p:nvSpPr>
          <p:cNvPr id="2" name="TextBox 1">
            <a:extLst>
              <a:ext uri="{FF2B5EF4-FFF2-40B4-BE49-F238E27FC236}">
                <a16:creationId xmlns:a16="http://schemas.microsoft.com/office/drawing/2014/main" id="{B9DEAD08-7257-C949-62D8-9A1B8A17EB83}"/>
              </a:ext>
            </a:extLst>
          </p:cNvPr>
          <p:cNvSpPr txBox="1"/>
          <p:nvPr/>
        </p:nvSpPr>
        <p:spPr>
          <a:xfrm>
            <a:off x="5078768" y="4896959"/>
            <a:ext cx="6191539" cy="707886"/>
          </a:xfrm>
          <a:prstGeom prst="rect">
            <a:avLst/>
          </a:prstGeom>
          <a:noFill/>
        </p:spPr>
        <p:txBody>
          <a:bodyPr wrap="square" rtlCol="0">
            <a:spAutoFit/>
          </a:bodyPr>
          <a:lstStyle>
            <a:defPPr>
              <a:defRPr lang="en-US"/>
            </a:defPPr>
            <a:lvl1pPr>
              <a:defRPr sz="1400">
                <a:solidFill>
                  <a:schemeClr val="tx2"/>
                </a:solidFill>
                <a:latin typeface="Lucida Sans" panose="020B0602030504020204" pitchFamily="34" charset="0"/>
              </a:defRPr>
            </a:lvl1pPr>
          </a:lstStyle>
          <a:p>
            <a:pPr>
              <a:buClr>
                <a:srgbClr val="808080"/>
              </a:buClr>
            </a:pPr>
            <a:r>
              <a:rPr lang="en-GB" sz="2000" dirty="0">
                <a:latin typeface="Times New Roman"/>
                <a:ea typeface="+mn-lt"/>
                <a:cs typeface="Arial"/>
              </a:rPr>
              <a:t>Lift is the ratio of the observed frequency of co-occurrence of our items and the expected frequency.</a:t>
            </a:r>
            <a:endParaRPr lang="en-GB" sz="2000" dirty="0">
              <a:latin typeface="Times New Roman"/>
              <a:cs typeface="Arial"/>
            </a:endParaRPr>
          </a:p>
        </p:txBody>
      </p:sp>
      <p:sp>
        <p:nvSpPr>
          <p:cNvPr id="3" name="TextBox 2">
            <a:extLst>
              <a:ext uri="{FF2B5EF4-FFF2-40B4-BE49-F238E27FC236}">
                <a16:creationId xmlns:a16="http://schemas.microsoft.com/office/drawing/2014/main" id="{C07539EA-D3B6-45DE-6FD7-F352F2E4E1F6}"/>
              </a:ext>
            </a:extLst>
          </p:cNvPr>
          <p:cNvSpPr txBox="1"/>
          <p:nvPr/>
        </p:nvSpPr>
        <p:spPr>
          <a:xfrm>
            <a:off x="5078768" y="3389012"/>
            <a:ext cx="6191539" cy="1015663"/>
          </a:xfrm>
          <a:prstGeom prst="rect">
            <a:avLst/>
          </a:prstGeom>
          <a:noFill/>
        </p:spPr>
        <p:txBody>
          <a:bodyPr wrap="square" rtlCol="0">
            <a:spAutoFit/>
          </a:bodyPr>
          <a:lstStyle>
            <a:defPPr>
              <a:defRPr lang="en-US"/>
            </a:defPPr>
            <a:lvl1pPr>
              <a:defRPr sz="1400">
                <a:solidFill>
                  <a:schemeClr val="tx2"/>
                </a:solidFill>
                <a:latin typeface="Lucida Sans" panose="020B0602030504020204" pitchFamily="34" charset="0"/>
              </a:defRPr>
            </a:lvl1pPr>
          </a:lstStyle>
          <a:p>
            <a:pPr>
              <a:buClr>
                <a:srgbClr val="808080"/>
              </a:buClr>
            </a:pPr>
            <a:r>
              <a:rPr lang="en-GB" sz="2000" dirty="0">
                <a:latin typeface="Times New Roman"/>
                <a:cs typeface="Arial"/>
              </a:rPr>
              <a:t>If the lift value is a negative value , then there is a negative correlation between datapoints, if the value is positive , there is a positive correlation.</a:t>
            </a:r>
          </a:p>
        </p:txBody>
      </p:sp>
      <p:pic>
        <p:nvPicPr>
          <p:cNvPr id="5" name="Picture 4" descr="A close up of text on a white background&#10;&#10;Description automatically generated">
            <a:extLst>
              <a:ext uri="{FF2B5EF4-FFF2-40B4-BE49-F238E27FC236}">
                <a16:creationId xmlns:a16="http://schemas.microsoft.com/office/drawing/2014/main" id="{9AA783FD-8B23-45FF-8467-B14F466053C1}"/>
              </a:ext>
            </a:extLst>
          </p:cNvPr>
          <p:cNvPicPr>
            <a:picLocks noChangeAspect="1"/>
          </p:cNvPicPr>
          <p:nvPr/>
        </p:nvPicPr>
        <p:blipFill rotWithShape="1">
          <a:blip r:embed="rId4">
            <a:extLst>
              <a:ext uri="{28A0092B-C50C-407E-A947-70E740481C1C}">
                <a14:useLocalDpi xmlns:a14="http://schemas.microsoft.com/office/drawing/2010/main" val="0"/>
              </a:ext>
            </a:extLst>
          </a:blip>
          <a:srcRect l="13369" r="35335"/>
          <a:stretch/>
        </p:blipFill>
        <p:spPr>
          <a:xfrm>
            <a:off x="0" y="0"/>
            <a:ext cx="3721588" cy="6858000"/>
          </a:xfrm>
          <a:prstGeom prst="rect">
            <a:avLst/>
          </a:prstGeom>
        </p:spPr>
      </p:pic>
      <p:sp>
        <p:nvSpPr>
          <p:cNvPr id="9" name="Rectangle: Rounded Corners 8">
            <a:extLst>
              <a:ext uri="{FF2B5EF4-FFF2-40B4-BE49-F238E27FC236}">
                <a16:creationId xmlns:a16="http://schemas.microsoft.com/office/drawing/2014/main" id="{B6960CBD-5013-4EA1-B71C-DEFA27B1C45A}"/>
              </a:ext>
            </a:extLst>
          </p:cNvPr>
          <p:cNvSpPr/>
          <p:nvPr/>
        </p:nvSpPr>
        <p:spPr>
          <a:xfrm>
            <a:off x="1592621" y="1983231"/>
            <a:ext cx="2807557" cy="581364"/>
          </a:xfrm>
          <a:prstGeom prst="roundRect">
            <a:avLst>
              <a:gd name="adj" fmla="val 50000"/>
            </a:avLst>
          </a:prstGeom>
          <a:solidFill>
            <a:srgbClr val="DAE3F3">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29D5CEB5-2089-4BF1-B010-0F14A34914B8}"/>
              </a:ext>
            </a:extLst>
          </p:cNvPr>
          <p:cNvSpPr/>
          <p:nvPr/>
        </p:nvSpPr>
        <p:spPr>
          <a:xfrm>
            <a:off x="2122630" y="3573986"/>
            <a:ext cx="2056811" cy="581364"/>
          </a:xfrm>
          <a:prstGeom prst="roundRect">
            <a:avLst>
              <a:gd name="adj" fmla="val 50000"/>
            </a:avLst>
          </a:prstGeom>
          <a:solidFill>
            <a:srgbClr val="DAE3F3">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03BD4CF4-2E39-4165-BAB8-AF85691B8801}"/>
              </a:ext>
            </a:extLst>
          </p:cNvPr>
          <p:cNvSpPr/>
          <p:nvPr/>
        </p:nvSpPr>
        <p:spPr>
          <a:xfrm>
            <a:off x="2711042" y="4918629"/>
            <a:ext cx="1462850" cy="581364"/>
          </a:xfrm>
          <a:prstGeom prst="roundRect">
            <a:avLst>
              <a:gd name="adj" fmla="val 50000"/>
            </a:avLst>
          </a:prstGeom>
          <a:solidFill>
            <a:srgbClr val="DAE3F3">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63181167-664A-48D8-BBAA-8A85C70D5B22}"/>
              </a:ext>
            </a:extLst>
          </p:cNvPr>
          <p:cNvSpPr/>
          <p:nvPr/>
        </p:nvSpPr>
        <p:spPr>
          <a:xfrm>
            <a:off x="3581037" y="1855799"/>
            <a:ext cx="854435" cy="854435"/>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US" kern="0">
              <a:solidFill>
                <a:srgbClr val="FFFFFF"/>
              </a:solidFill>
              <a:latin typeface="Calibri" panose="020F0502020204030204"/>
            </a:endParaRPr>
          </a:p>
        </p:txBody>
      </p:sp>
      <p:sp>
        <p:nvSpPr>
          <p:cNvPr id="15" name="Oval 14">
            <a:extLst>
              <a:ext uri="{FF2B5EF4-FFF2-40B4-BE49-F238E27FC236}">
                <a16:creationId xmlns:a16="http://schemas.microsoft.com/office/drawing/2014/main" id="{D414045B-7000-4CEF-9F58-762B72E85E13}"/>
              </a:ext>
            </a:extLst>
          </p:cNvPr>
          <p:cNvSpPr/>
          <p:nvPr/>
        </p:nvSpPr>
        <p:spPr>
          <a:xfrm>
            <a:off x="3581036" y="3438971"/>
            <a:ext cx="854435" cy="854435"/>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US" kern="0">
              <a:solidFill>
                <a:srgbClr val="FFFFFF"/>
              </a:solidFill>
              <a:latin typeface="Calibri" panose="020F0502020204030204"/>
            </a:endParaRPr>
          </a:p>
        </p:txBody>
      </p:sp>
      <p:sp>
        <p:nvSpPr>
          <p:cNvPr id="12" name="Oval 11">
            <a:extLst>
              <a:ext uri="{FF2B5EF4-FFF2-40B4-BE49-F238E27FC236}">
                <a16:creationId xmlns:a16="http://schemas.microsoft.com/office/drawing/2014/main" id="{7DF870ED-88EE-4144-B342-2FB4CB117581}"/>
              </a:ext>
            </a:extLst>
          </p:cNvPr>
          <p:cNvSpPr/>
          <p:nvPr/>
        </p:nvSpPr>
        <p:spPr>
          <a:xfrm>
            <a:off x="3569739" y="4823685"/>
            <a:ext cx="854435" cy="854435"/>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US" kern="0">
              <a:solidFill>
                <a:srgbClr val="FFFFFF"/>
              </a:solidFill>
              <a:latin typeface="Calibri" panose="020F0502020204030204"/>
            </a:endParaRPr>
          </a:p>
        </p:txBody>
      </p:sp>
      <p:sp>
        <p:nvSpPr>
          <p:cNvPr id="34" name="TextBox 33">
            <a:extLst>
              <a:ext uri="{FF2B5EF4-FFF2-40B4-BE49-F238E27FC236}">
                <a16:creationId xmlns:a16="http://schemas.microsoft.com/office/drawing/2014/main" id="{E6AF7273-D7FC-5BFB-0F3D-6F794AF0B5CC}"/>
              </a:ext>
            </a:extLst>
          </p:cNvPr>
          <p:cNvSpPr txBox="1"/>
          <p:nvPr/>
        </p:nvSpPr>
        <p:spPr>
          <a:xfrm>
            <a:off x="3581037" y="2124726"/>
            <a:ext cx="854435" cy="371255"/>
          </a:xfrm>
          <a:prstGeom prst="rect">
            <a:avLst/>
          </a:prstGeom>
          <a:noFill/>
          <a:effectLst/>
        </p:spPr>
        <p:txBody>
          <a:bodyPr wrap="square" lIns="0" tIns="0" rIns="0" bIns="0" rtlCol="0">
            <a:spAutoFit/>
          </a:bodyPr>
          <a:lstStyle>
            <a:defPPr>
              <a:defRPr lang="en-US"/>
            </a:defPPr>
            <a:lvl1pPr algn="ctr" defTabSz="713232">
              <a:defRPr sz="13800" spc="300">
                <a:solidFill>
                  <a:schemeClr val="tx2"/>
                </a:solidFill>
                <a:effectLst>
                  <a:outerShdw blurRad="508000" dist="114300" dir="9300000" sx="101000" sy="101000" algn="tl" rotWithShape="0">
                    <a:srgbClr val="FB9F9F">
                      <a:alpha val="50000"/>
                    </a:srgbClr>
                  </a:outerShdw>
                </a:effectLst>
                <a:latin typeface="Modern No. 20" panose="02070704070505020303" pitchFamily="18" charset="0"/>
              </a:defRPr>
            </a:lvl1pPr>
          </a:lstStyle>
          <a:p>
            <a:pPr>
              <a:lnSpc>
                <a:spcPct val="80000"/>
              </a:lnSpc>
            </a:pPr>
            <a:r>
              <a:rPr lang="en-US" sz="3000" dirty="0">
                <a:solidFill>
                  <a:srgbClr val="3F4E63"/>
                </a:solidFill>
                <a:effectLst/>
              </a:rPr>
              <a:t>01</a:t>
            </a:r>
          </a:p>
        </p:txBody>
      </p:sp>
      <p:sp>
        <p:nvSpPr>
          <p:cNvPr id="35" name="TextBox 34">
            <a:extLst>
              <a:ext uri="{FF2B5EF4-FFF2-40B4-BE49-F238E27FC236}">
                <a16:creationId xmlns:a16="http://schemas.microsoft.com/office/drawing/2014/main" id="{C8B21119-2DB6-C7A3-E15E-6C7615E961AE}"/>
              </a:ext>
            </a:extLst>
          </p:cNvPr>
          <p:cNvSpPr txBox="1"/>
          <p:nvPr/>
        </p:nvSpPr>
        <p:spPr>
          <a:xfrm>
            <a:off x="3581036" y="5086912"/>
            <a:ext cx="854435" cy="371255"/>
          </a:xfrm>
          <a:prstGeom prst="rect">
            <a:avLst/>
          </a:prstGeom>
          <a:noFill/>
          <a:effectLst/>
        </p:spPr>
        <p:txBody>
          <a:bodyPr wrap="square" lIns="0" tIns="0" rIns="0" bIns="0" rtlCol="0">
            <a:spAutoFit/>
          </a:bodyPr>
          <a:lstStyle>
            <a:defPPr>
              <a:defRPr lang="en-US"/>
            </a:defPPr>
            <a:lvl1pPr algn="ctr" defTabSz="713232">
              <a:defRPr sz="13800" spc="300">
                <a:solidFill>
                  <a:schemeClr val="tx2"/>
                </a:solidFill>
                <a:effectLst>
                  <a:outerShdw blurRad="508000" dist="114300" dir="9300000" sx="101000" sy="101000" algn="tl" rotWithShape="0">
                    <a:srgbClr val="FB9F9F">
                      <a:alpha val="50000"/>
                    </a:srgbClr>
                  </a:outerShdw>
                </a:effectLst>
                <a:latin typeface="Modern No. 20" panose="02070704070505020303" pitchFamily="18" charset="0"/>
              </a:defRPr>
            </a:lvl1pPr>
          </a:lstStyle>
          <a:p>
            <a:pPr>
              <a:lnSpc>
                <a:spcPct val="80000"/>
              </a:lnSpc>
            </a:pPr>
            <a:r>
              <a:rPr lang="en-US" sz="3000" dirty="0">
                <a:solidFill>
                  <a:srgbClr val="3F4E63"/>
                </a:solidFill>
                <a:effectLst/>
              </a:rPr>
              <a:t>03</a:t>
            </a:r>
          </a:p>
        </p:txBody>
      </p:sp>
      <p:sp>
        <p:nvSpPr>
          <p:cNvPr id="36" name="TextBox 35">
            <a:extLst>
              <a:ext uri="{FF2B5EF4-FFF2-40B4-BE49-F238E27FC236}">
                <a16:creationId xmlns:a16="http://schemas.microsoft.com/office/drawing/2014/main" id="{1B760638-34A6-74E3-8502-AA89E4690531}"/>
              </a:ext>
            </a:extLst>
          </p:cNvPr>
          <p:cNvSpPr txBox="1"/>
          <p:nvPr/>
        </p:nvSpPr>
        <p:spPr>
          <a:xfrm>
            <a:off x="3581036" y="3711217"/>
            <a:ext cx="854435" cy="371255"/>
          </a:xfrm>
          <a:prstGeom prst="rect">
            <a:avLst/>
          </a:prstGeom>
          <a:noFill/>
          <a:effectLst/>
        </p:spPr>
        <p:txBody>
          <a:bodyPr wrap="square" lIns="0" tIns="0" rIns="0" bIns="0" rtlCol="0">
            <a:spAutoFit/>
          </a:bodyPr>
          <a:lstStyle>
            <a:defPPr>
              <a:defRPr lang="en-US"/>
            </a:defPPr>
            <a:lvl1pPr algn="ctr" defTabSz="713232">
              <a:defRPr sz="13800" spc="300">
                <a:solidFill>
                  <a:schemeClr val="tx2"/>
                </a:solidFill>
                <a:effectLst>
                  <a:outerShdw blurRad="508000" dist="114300" dir="9300000" sx="101000" sy="101000" algn="tl" rotWithShape="0">
                    <a:srgbClr val="FB9F9F">
                      <a:alpha val="50000"/>
                    </a:srgbClr>
                  </a:outerShdw>
                </a:effectLst>
                <a:latin typeface="Modern No. 20" panose="02070704070505020303" pitchFamily="18" charset="0"/>
              </a:defRPr>
            </a:lvl1pPr>
          </a:lstStyle>
          <a:p>
            <a:pPr>
              <a:lnSpc>
                <a:spcPct val="80000"/>
              </a:lnSpc>
            </a:pPr>
            <a:r>
              <a:rPr lang="en-US" sz="3000" dirty="0">
                <a:solidFill>
                  <a:srgbClr val="3F4E63"/>
                </a:solidFill>
                <a:effectLst/>
              </a:rPr>
              <a:t>02</a:t>
            </a:r>
          </a:p>
        </p:txBody>
      </p:sp>
    </p:spTree>
    <p:extLst>
      <p:ext uri="{BB962C8B-B14F-4D97-AF65-F5344CB8AC3E}">
        <p14:creationId xmlns:p14="http://schemas.microsoft.com/office/powerpoint/2010/main" val="3493799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6FB04AD-312B-46FF-94D2-1545E78F8BFC}"/>
              </a:ext>
            </a:extLst>
          </p:cNvPr>
          <p:cNvSpPr/>
          <p:nvPr/>
        </p:nvSpPr>
        <p:spPr>
          <a:xfrm>
            <a:off x="-1" y="0"/>
            <a:ext cx="121920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6" name="Rectangle 45">
            <a:extLst>
              <a:ext uri="{FF2B5EF4-FFF2-40B4-BE49-F238E27FC236}">
                <a16:creationId xmlns:a16="http://schemas.microsoft.com/office/drawing/2014/main" id="{A972177C-50D8-434C-948C-205E92FA8EF9}"/>
              </a:ext>
            </a:extLst>
          </p:cNvPr>
          <p:cNvSpPr/>
          <p:nvPr/>
        </p:nvSpPr>
        <p:spPr>
          <a:xfrm>
            <a:off x="-24717" y="0"/>
            <a:ext cx="5790018" cy="6858000"/>
          </a:xfrm>
          <a:prstGeom prst="rect">
            <a:avLst/>
          </a:prstGeom>
          <a:solidFill>
            <a:srgbClr val="3F4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E95C71B8-DCC5-484E-AD2D-BCA8DC8F410D}"/>
              </a:ext>
            </a:extLst>
          </p:cNvPr>
          <p:cNvSpPr/>
          <p:nvPr/>
        </p:nvSpPr>
        <p:spPr>
          <a:xfrm rot="1800000">
            <a:off x="368619" y="-236892"/>
            <a:ext cx="859838" cy="859823"/>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48" name="Oval 47">
            <a:extLst>
              <a:ext uri="{FF2B5EF4-FFF2-40B4-BE49-F238E27FC236}">
                <a16:creationId xmlns:a16="http://schemas.microsoft.com/office/drawing/2014/main" id="{864E654B-2B62-49E9-9A4D-65B1649005FE}"/>
              </a:ext>
            </a:extLst>
          </p:cNvPr>
          <p:cNvSpPr/>
          <p:nvPr/>
        </p:nvSpPr>
        <p:spPr>
          <a:xfrm flipV="1">
            <a:off x="10447277" y="6077704"/>
            <a:ext cx="1174570" cy="1174550"/>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54" name="TextBox 53">
            <a:extLst>
              <a:ext uri="{FF2B5EF4-FFF2-40B4-BE49-F238E27FC236}">
                <a16:creationId xmlns:a16="http://schemas.microsoft.com/office/drawing/2014/main" id="{F0F80599-968C-49CF-9513-445A35D304FF}"/>
              </a:ext>
            </a:extLst>
          </p:cNvPr>
          <p:cNvSpPr txBox="1"/>
          <p:nvPr/>
        </p:nvSpPr>
        <p:spPr>
          <a:xfrm>
            <a:off x="6183478" y="2135974"/>
            <a:ext cx="4978003" cy="4196020"/>
          </a:xfrm>
          <a:prstGeom prst="rect">
            <a:avLst/>
          </a:prstGeom>
          <a:noFill/>
        </p:spPr>
        <p:txBody>
          <a:bodyPr wrap="square" rtlCol="0">
            <a:spAutoFit/>
          </a:bodyPr>
          <a:lstStyle/>
          <a:p>
            <a:pPr marL="342900" indent="-342900">
              <a:buFont typeface="Wingdings"/>
              <a:buChar char="q"/>
            </a:pPr>
            <a:r>
              <a:rPr lang="en-GB" sz="2000" dirty="0">
                <a:solidFill>
                  <a:schemeClr val="tx2"/>
                </a:solidFill>
                <a:latin typeface="Times New Roman" panose="02020603050405020304" pitchFamily="18" charset="0"/>
                <a:ea typeface="+mn-lt"/>
                <a:cs typeface="Times New Roman" panose="02020603050405020304" pitchFamily="18" charset="0"/>
              </a:rPr>
              <a:t>This tells us how frequently each item or combination of items appears in the transactions.</a:t>
            </a:r>
          </a:p>
          <a:p>
            <a:endParaRPr lang="en-GB" sz="2000" dirty="0">
              <a:solidFill>
                <a:schemeClr val="tx2"/>
              </a:solidFill>
              <a:latin typeface="Times New Roman" panose="02020603050405020304" pitchFamily="18" charset="0"/>
              <a:cs typeface="Times New Roman" panose="02020603050405020304" pitchFamily="18" charset="0"/>
            </a:endParaRPr>
          </a:p>
          <a:p>
            <a:pPr marL="342900" indent="-342900">
              <a:buFont typeface="Wingdings"/>
              <a:buChar char="q"/>
            </a:pPr>
            <a:r>
              <a:rPr lang="en-GB" sz="2000" dirty="0">
                <a:solidFill>
                  <a:schemeClr val="tx2"/>
                </a:solidFill>
                <a:latin typeface="Times New Roman" panose="02020603050405020304" pitchFamily="18" charset="0"/>
                <a:cs typeface="Times New Roman" panose="02020603050405020304" pitchFamily="18" charset="0"/>
              </a:rPr>
              <a:t>This tells us the likelihood that Milk will be purchased when Bread is purchased</a:t>
            </a:r>
          </a:p>
          <a:p>
            <a:pPr marL="342900" indent="-342900">
              <a:lnSpc>
                <a:spcPct val="110000"/>
              </a:lnSpc>
              <a:spcBef>
                <a:spcPts val="1000"/>
              </a:spcBef>
              <a:buFont typeface="Wingdings"/>
              <a:buChar char="q"/>
            </a:pPr>
            <a:endParaRPr lang="en-GB" sz="2000" dirty="0">
              <a:solidFill>
                <a:schemeClr val="tx2"/>
              </a:solidFill>
              <a:latin typeface="Times New Roman" panose="02020603050405020304" pitchFamily="18" charset="0"/>
              <a:cs typeface="Times New Roman" panose="02020603050405020304" pitchFamily="18" charset="0"/>
            </a:endParaRPr>
          </a:p>
          <a:p>
            <a:pPr marL="342900" indent="-342900">
              <a:lnSpc>
                <a:spcPct val="110000"/>
              </a:lnSpc>
              <a:spcBef>
                <a:spcPts val="1000"/>
              </a:spcBef>
              <a:buFont typeface="Wingdings"/>
              <a:buChar char="q"/>
            </a:pPr>
            <a:r>
              <a:rPr lang="en-GB" sz="2000" dirty="0">
                <a:solidFill>
                  <a:schemeClr val="tx2"/>
                </a:solidFill>
                <a:latin typeface="Times New Roman" panose="02020603050405020304" pitchFamily="18" charset="0"/>
                <a:ea typeface="+mn-lt"/>
                <a:cs typeface="Times New Roman" panose="02020603050405020304" pitchFamily="18" charset="0"/>
              </a:rPr>
              <a:t>This means that when Bread is purchased, Milk is 1.24 times more likely to be purchased compared to when Milk is purchased independently.</a:t>
            </a:r>
          </a:p>
          <a:p>
            <a:endParaRPr lang="en-GB" sz="2000" dirty="0">
              <a:latin typeface="Times New Roman" panose="02020603050405020304" pitchFamily="18" charset="0"/>
              <a:cs typeface="Times New Roman" panose="02020603050405020304" pitchFamily="18" charset="0"/>
            </a:endParaRPr>
          </a:p>
        </p:txBody>
      </p:sp>
      <p:grpSp>
        <p:nvGrpSpPr>
          <p:cNvPr id="16" name="Group 15">
            <a:extLst>
              <a:ext uri="{FF2B5EF4-FFF2-40B4-BE49-F238E27FC236}">
                <a16:creationId xmlns:a16="http://schemas.microsoft.com/office/drawing/2014/main" id="{E01189A7-0EC5-4D8A-A5F6-57337E7BB5E4}"/>
              </a:ext>
            </a:extLst>
          </p:cNvPr>
          <p:cNvGrpSpPr/>
          <p:nvPr/>
        </p:nvGrpSpPr>
        <p:grpSpPr>
          <a:xfrm>
            <a:off x="10565230" y="6429971"/>
            <a:ext cx="1172063" cy="265457"/>
            <a:chOff x="10496650" y="6390215"/>
            <a:chExt cx="1172063" cy="265457"/>
          </a:xfrm>
        </p:grpSpPr>
        <p:sp>
          <p:nvSpPr>
            <p:cNvPr id="17" name="TextBox 16">
              <a:extLst>
                <a:ext uri="{FF2B5EF4-FFF2-40B4-BE49-F238E27FC236}">
                  <a16:creationId xmlns:a16="http://schemas.microsoft.com/office/drawing/2014/main" id="{CA2C1189-37E5-41FB-B6F5-41FA1928A510}"/>
                </a:ext>
              </a:extLst>
            </p:cNvPr>
            <p:cNvSpPr txBox="1"/>
            <p:nvPr/>
          </p:nvSpPr>
          <p:spPr>
            <a:xfrm>
              <a:off x="10496650" y="6401756"/>
              <a:ext cx="938664" cy="253916"/>
            </a:xfrm>
            <a:prstGeom prst="rect">
              <a:avLst/>
            </a:prstGeom>
            <a:noFill/>
          </p:spPr>
          <p:txBody>
            <a:bodyPr wrap="square" rtlCol="0">
              <a:spAutoFit/>
            </a:bodyPr>
            <a:lstStyle/>
            <a:p>
              <a:pPr algn="ctr"/>
              <a:r>
                <a:rPr lang="en-GB"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rPr>
                <a:t>Page</a:t>
              </a:r>
              <a:endParaRPr lang="id-ID" sz="1000" strike="noStrike" spc="600" dirty="0">
                <a:solidFill>
                  <a:schemeClr val="bg1"/>
                </a:solidFill>
                <a:latin typeface="Lucida Sans" panose="020B0602030504020204" pitchFamily="34" charset="0"/>
                <a:ea typeface="Roboto Condensed" panose="02000000000000000000" pitchFamily="2" charset="0"/>
                <a:cs typeface="Poppins Light" panose="00000400000000000000" pitchFamily="2" charset="0"/>
              </a:endParaRPr>
            </a:p>
          </p:txBody>
        </p:sp>
        <p:sp>
          <p:nvSpPr>
            <p:cNvPr id="18" name="TextBox 17">
              <a:extLst>
                <a:ext uri="{FF2B5EF4-FFF2-40B4-BE49-F238E27FC236}">
                  <a16:creationId xmlns:a16="http://schemas.microsoft.com/office/drawing/2014/main" id="{4ABCEE0C-E428-4352-A51C-699CB126EA81}"/>
                </a:ext>
              </a:extLst>
            </p:cNvPr>
            <p:cNvSpPr txBox="1"/>
            <p:nvPr/>
          </p:nvSpPr>
          <p:spPr>
            <a:xfrm flipH="1">
              <a:off x="11147810" y="6390215"/>
              <a:ext cx="520903" cy="246221"/>
            </a:xfrm>
            <a:prstGeom prst="rect">
              <a:avLst/>
            </a:prstGeom>
            <a:noFill/>
          </p:spPr>
          <p:txBody>
            <a:bodyPr wrap="square" rtlCol="0">
              <a:spAutoFit/>
            </a:bodyPr>
            <a:lstStyle/>
            <a:p>
              <a:pPr algn="ctr"/>
              <a:fld id="{260E2A6B-A809-4840-BF14-8648BC0BDF87}" type="slidenum">
                <a:rPr lang="id-ID" sz="1000" i="0" smtClean="0">
                  <a:solidFill>
                    <a:schemeClr val="bg1"/>
                  </a:solidFill>
                  <a:latin typeface="Lucida Sans" panose="020B0602030504020204" pitchFamily="34" charset="0"/>
                  <a:ea typeface="Open Sans" panose="020B0606030504020204" pitchFamily="34" charset="0"/>
                  <a:cs typeface="Poppins Light" panose="00000400000000000000" pitchFamily="2" charset="0"/>
                </a:rPr>
                <a:pPr algn="ctr"/>
                <a:t>7</a:t>
              </a:fld>
              <a:endParaRPr lang="id-ID" sz="1000" i="0" dirty="0">
                <a:solidFill>
                  <a:schemeClr val="bg1"/>
                </a:solidFill>
                <a:latin typeface="Lucida Sans" panose="020B0602030504020204" pitchFamily="34" charset="0"/>
                <a:ea typeface="Open Sans" panose="020B0606030504020204" pitchFamily="34" charset="0"/>
                <a:cs typeface="Poppins Light" panose="00000400000000000000" pitchFamily="2" charset="0"/>
              </a:endParaRPr>
            </a:p>
          </p:txBody>
        </p:sp>
      </p:grpSp>
      <p:sp>
        <p:nvSpPr>
          <p:cNvPr id="43" name="Rectangle 42">
            <a:extLst>
              <a:ext uri="{FF2B5EF4-FFF2-40B4-BE49-F238E27FC236}">
                <a16:creationId xmlns:a16="http://schemas.microsoft.com/office/drawing/2014/main" id="{D6305356-9031-4905-B451-2D5753F4F4B0}"/>
              </a:ext>
            </a:extLst>
          </p:cNvPr>
          <p:cNvSpPr/>
          <p:nvPr/>
        </p:nvSpPr>
        <p:spPr>
          <a:xfrm>
            <a:off x="1816278" y="442294"/>
            <a:ext cx="8734400" cy="940450"/>
          </a:xfrm>
          <a:prstGeom prst="rect">
            <a:avLst/>
          </a:prstGeom>
          <a:noFill/>
          <a:effectLst/>
        </p:spPr>
        <p:txBody>
          <a:bodyPr wrap="square" lIns="0" tIns="0" rIns="0" bIns="0" rtlCol="0">
            <a:spAutoFit/>
          </a:bodyPr>
          <a:lstStyle/>
          <a:p>
            <a:pPr defTabSz="713232">
              <a:lnSpc>
                <a:spcPct val="80000"/>
              </a:lnSpc>
            </a:pPr>
            <a:r>
              <a:rPr lang="en-US" sz="7600" spc="300" dirty="0">
                <a:solidFill>
                  <a:srgbClr val="DAE3F3"/>
                </a:solidFill>
                <a:latin typeface="Modern No. 20" panose="02070704070505020303" pitchFamily="18" charset="0"/>
              </a:rPr>
              <a:t>        Exa</a:t>
            </a:r>
            <a:r>
              <a:rPr lang="en-US" sz="7600" spc="300" dirty="0">
                <a:solidFill>
                  <a:schemeClr val="tx2"/>
                </a:solidFill>
                <a:latin typeface="Modern No. 20" panose="02070704070505020303" pitchFamily="18" charset="0"/>
              </a:rPr>
              <a:t>mple</a:t>
            </a:r>
          </a:p>
        </p:txBody>
      </p:sp>
      <p:sp>
        <p:nvSpPr>
          <p:cNvPr id="2" name="TextBox 1">
            <a:extLst>
              <a:ext uri="{FF2B5EF4-FFF2-40B4-BE49-F238E27FC236}">
                <a16:creationId xmlns:a16="http://schemas.microsoft.com/office/drawing/2014/main" id="{A5C75FF9-775D-DE6E-7939-7437220D0271}"/>
              </a:ext>
            </a:extLst>
          </p:cNvPr>
          <p:cNvSpPr txBox="1"/>
          <p:nvPr/>
        </p:nvSpPr>
        <p:spPr>
          <a:xfrm>
            <a:off x="698261" y="2135974"/>
            <a:ext cx="4978003" cy="3477875"/>
          </a:xfrm>
          <a:prstGeom prst="rect">
            <a:avLst/>
          </a:prstGeom>
          <a:noFill/>
        </p:spPr>
        <p:txBody>
          <a:bodyPr wrap="square" rtlCol="0">
            <a:spAutoFit/>
          </a:bodyPr>
          <a:lstStyle/>
          <a:p>
            <a:r>
              <a:rPr lang="en-GB" sz="2000" dirty="0">
                <a:solidFill>
                  <a:schemeClr val="tx2">
                    <a:lumMod val="20000"/>
                    <a:lumOff val="80000"/>
                  </a:schemeClr>
                </a:solidFill>
                <a:latin typeface="Times New Roman"/>
                <a:ea typeface="+mn-lt"/>
                <a:cs typeface="+mn-lt"/>
              </a:rPr>
              <a:t>Support({Bread}) = 13/20 = 0.65</a:t>
            </a:r>
            <a:endParaRPr lang="en-GB" sz="2000" dirty="0">
              <a:solidFill>
                <a:schemeClr val="tx2">
                  <a:lumMod val="20000"/>
                  <a:lumOff val="80000"/>
                </a:schemeClr>
              </a:solidFill>
              <a:latin typeface="Times New Roman"/>
              <a:cs typeface="Times New Roman"/>
            </a:endParaRPr>
          </a:p>
          <a:p>
            <a:pPr>
              <a:buClr>
                <a:srgbClr val="808080"/>
              </a:buClr>
            </a:pPr>
            <a:r>
              <a:rPr lang="en-GB" sz="2000" dirty="0">
                <a:solidFill>
                  <a:schemeClr val="tx2">
                    <a:lumMod val="20000"/>
                    <a:lumOff val="80000"/>
                  </a:schemeClr>
                </a:solidFill>
                <a:latin typeface="Times New Roman"/>
                <a:ea typeface="+mn-lt"/>
                <a:cs typeface="+mn-lt"/>
              </a:rPr>
              <a:t>Support({Milk}) = 5/20 = 0.25</a:t>
            </a:r>
            <a:endParaRPr lang="en-GB" sz="2000" dirty="0">
              <a:solidFill>
                <a:schemeClr val="tx2">
                  <a:lumMod val="20000"/>
                  <a:lumOff val="80000"/>
                </a:schemeClr>
              </a:solidFill>
              <a:latin typeface="Times New Roman"/>
              <a:cs typeface="Times New Roman"/>
            </a:endParaRPr>
          </a:p>
          <a:p>
            <a:pPr>
              <a:buClr>
                <a:srgbClr val="808080"/>
              </a:buClr>
            </a:pPr>
            <a:r>
              <a:rPr lang="en-GB" sz="2000" dirty="0">
                <a:solidFill>
                  <a:schemeClr val="tx2">
                    <a:lumMod val="20000"/>
                    <a:lumOff val="80000"/>
                  </a:schemeClr>
                </a:solidFill>
                <a:latin typeface="Times New Roman"/>
                <a:ea typeface="+mn-lt"/>
                <a:cs typeface="+mn-lt"/>
              </a:rPr>
              <a:t>Support({Bread, Milk}) = 4/20 = 0.2</a:t>
            </a:r>
            <a:endParaRPr lang="en-GB" sz="2000" dirty="0">
              <a:solidFill>
                <a:schemeClr val="tx2">
                  <a:lumMod val="20000"/>
                  <a:lumOff val="80000"/>
                </a:schemeClr>
              </a:solidFill>
              <a:latin typeface="Times New Roman"/>
              <a:cs typeface="Times New Roman"/>
            </a:endParaRPr>
          </a:p>
          <a:p>
            <a:pPr>
              <a:buClr>
                <a:srgbClr val="808080"/>
              </a:buClr>
            </a:pPr>
            <a:endParaRPr lang="en-GB" sz="2000" dirty="0">
              <a:solidFill>
                <a:schemeClr val="tx2">
                  <a:lumMod val="20000"/>
                  <a:lumOff val="80000"/>
                </a:schemeClr>
              </a:solidFill>
              <a:latin typeface="Times New Roman"/>
              <a:ea typeface="+mn-lt"/>
              <a:cs typeface="+mn-lt"/>
            </a:endParaRPr>
          </a:p>
          <a:p>
            <a:pPr>
              <a:buClr>
                <a:srgbClr val="808080"/>
              </a:buClr>
            </a:pPr>
            <a:r>
              <a:rPr lang="en-GB" sz="2000" dirty="0">
                <a:solidFill>
                  <a:schemeClr val="tx2">
                    <a:lumMod val="20000"/>
                    <a:lumOff val="80000"/>
                  </a:schemeClr>
                </a:solidFill>
                <a:latin typeface="Times New Roman"/>
                <a:ea typeface="+mn-lt"/>
                <a:cs typeface="+mn-lt"/>
              </a:rPr>
              <a:t>Confidence({Bread} -&gt; {Milk}) = Support({Bread, Milk}) / Support({Bread}) = 0.2 / 0.65 = 0.31</a:t>
            </a:r>
            <a:endParaRPr lang="en-GB" sz="2000" dirty="0">
              <a:solidFill>
                <a:schemeClr val="tx2">
                  <a:lumMod val="20000"/>
                  <a:lumOff val="80000"/>
                </a:schemeClr>
              </a:solidFill>
              <a:latin typeface="Times New Roman"/>
              <a:cs typeface="Times New Roman"/>
            </a:endParaRPr>
          </a:p>
          <a:p>
            <a:pPr>
              <a:buClr>
                <a:srgbClr val="808080"/>
              </a:buClr>
            </a:pPr>
            <a:endParaRPr lang="en-GB" sz="2000" dirty="0">
              <a:solidFill>
                <a:schemeClr val="tx2">
                  <a:lumMod val="20000"/>
                  <a:lumOff val="80000"/>
                </a:schemeClr>
              </a:solidFill>
              <a:latin typeface="Times New Roman"/>
              <a:ea typeface="+mn-lt"/>
              <a:cs typeface="+mn-lt"/>
            </a:endParaRPr>
          </a:p>
          <a:p>
            <a:pPr>
              <a:buClr>
                <a:srgbClr val="808080"/>
              </a:buClr>
            </a:pPr>
            <a:r>
              <a:rPr lang="en-GB" sz="2000" dirty="0">
                <a:solidFill>
                  <a:schemeClr val="tx2">
                    <a:lumMod val="20000"/>
                    <a:lumOff val="80000"/>
                  </a:schemeClr>
                </a:solidFill>
                <a:latin typeface="Times New Roman"/>
                <a:ea typeface="+mn-lt"/>
                <a:cs typeface="+mn-lt"/>
              </a:rPr>
              <a:t>Lift({Bread} -&gt; {Milk}) = </a:t>
            </a:r>
            <a:r>
              <a:rPr lang="en-GB" sz="2000" dirty="0">
                <a:solidFill>
                  <a:schemeClr val="tx2">
                    <a:lumMod val="20000"/>
                    <a:lumOff val="80000"/>
                  </a:schemeClr>
                </a:solidFill>
                <a:latin typeface="Times New Roman"/>
                <a:ea typeface="+mn-lt"/>
                <a:cs typeface="Times New Roman"/>
              </a:rPr>
              <a:t>Confidence({Bread} -&gt; {Milk}) / Support({Milk}) = 0.31 / 0.25 = 1.24</a:t>
            </a:r>
            <a:endParaRPr lang="en-GB" sz="2000" dirty="0">
              <a:solidFill>
                <a:schemeClr val="tx2">
                  <a:lumMod val="20000"/>
                  <a:lumOff val="80000"/>
                </a:schemeClr>
              </a:solidFill>
              <a:latin typeface="Times New Roman"/>
              <a:cs typeface="Times New Roman"/>
            </a:endParaRPr>
          </a:p>
        </p:txBody>
      </p:sp>
    </p:spTree>
    <p:extLst>
      <p:ext uri="{BB962C8B-B14F-4D97-AF65-F5344CB8AC3E}">
        <p14:creationId xmlns:p14="http://schemas.microsoft.com/office/powerpoint/2010/main" val="4075046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6DF8600-1827-447B-A293-2A71BE2FFDE4}"/>
              </a:ext>
            </a:extLst>
          </p:cNvPr>
          <p:cNvSpPr/>
          <p:nvPr/>
        </p:nvSpPr>
        <p:spPr>
          <a:xfrm>
            <a:off x="-1" y="0"/>
            <a:ext cx="12192000" cy="6858000"/>
          </a:xfrm>
          <a:prstGeom prst="rect">
            <a:avLst/>
          </a:prstGeom>
          <a:solidFill>
            <a:srgbClr val="3F4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1" name="Oval 10">
            <a:extLst>
              <a:ext uri="{FF2B5EF4-FFF2-40B4-BE49-F238E27FC236}">
                <a16:creationId xmlns:a16="http://schemas.microsoft.com/office/drawing/2014/main" id="{EC4A608A-CE78-40E4-9F79-12F604F6C40C}"/>
              </a:ext>
            </a:extLst>
          </p:cNvPr>
          <p:cNvSpPr/>
          <p:nvPr/>
        </p:nvSpPr>
        <p:spPr>
          <a:xfrm rot="10800000" flipV="1">
            <a:off x="7023100" y="653143"/>
            <a:ext cx="1848758" cy="1848726"/>
          </a:xfrm>
          <a:prstGeom prst="ellipse">
            <a:avLst/>
          </a:prstGeom>
          <a:gradFill>
            <a:gsLst>
              <a:gs pos="0">
                <a:schemeClr val="accent1">
                  <a:lumMod val="20000"/>
                  <a:lumOff val="80000"/>
                </a:schemeClr>
              </a:gs>
              <a:gs pos="100000">
                <a:schemeClr val="bg1">
                  <a:lumMod val="95000"/>
                </a:schemeClr>
              </a:gs>
              <a:gs pos="30000">
                <a:schemeClr val="accent1">
                  <a:lumMod val="60000"/>
                  <a:lumOff val="40000"/>
                </a:schemeClr>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
        <p:nvSpPr>
          <p:cNvPr id="9" name="Oval 8">
            <a:extLst>
              <a:ext uri="{FF2B5EF4-FFF2-40B4-BE49-F238E27FC236}">
                <a16:creationId xmlns:a16="http://schemas.microsoft.com/office/drawing/2014/main" id="{4A844D07-0859-4B78-86F4-04D871A2CDE9}"/>
              </a:ext>
            </a:extLst>
          </p:cNvPr>
          <p:cNvSpPr/>
          <p:nvPr/>
        </p:nvSpPr>
        <p:spPr>
          <a:xfrm>
            <a:off x="3320142" y="653143"/>
            <a:ext cx="5551716" cy="5551716"/>
          </a:xfrm>
          <a:prstGeom prst="ellipse">
            <a:avLst/>
          </a:prstGeom>
          <a:solidFill>
            <a:srgbClr val="364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D07A0796-E008-46E8-84F0-EB3063C1CC49}"/>
              </a:ext>
            </a:extLst>
          </p:cNvPr>
          <p:cNvSpPr/>
          <p:nvPr/>
        </p:nvSpPr>
        <p:spPr>
          <a:xfrm rot="10800000" flipV="1">
            <a:off x="3309971" y="4609160"/>
            <a:ext cx="1599046" cy="1599019"/>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r>
              <a:rPr lang="en-GB" sz="2000" kern="0" dirty="0">
                <a:solidFill>
                  <a:srgbClr val="FFFFFF"/>
                </a:solidFill>
                <a:latin typeface="Bradley Hand ITC" panose="03070402050302030203" pitchFamily="66" charset="0"/>
              </a:rPr>
              <a:t>Have a </a:t>
            </a:r>
            <a:r>
              <a:rPr lang="en-US" sz="2000" kern="0" dirty="0">
                <a:solidFill>
                  <a:srgbClr val="FFFFFF"/>
                </a:solidFill>
                <a:latin typeface="Bradley Hand ITC" panose="03070402050302030203" pitchFamily="66" charset="0"/>
              </a:rPr>
              <a:t>Great Day </a:t>
            </a:r>
            <a:endParaRPr lang="en-GB" sz="2000" kern="0" dirty="0">
              <a:solidFill>
                <a:srgbClr val="FFFFFF"/>
              </a:solidFill>
              <a:latin typeface="Bradley Hand ITC" panose="03070402050302030203" pitchFamily="66" charset="0"/>
            </a:endParaRPr>
          </a:p>
        </p:txBody>
      </p:sp>
      <p:sp>
        <p:nvSpPr>
          <p:cNvPr id="13" name="TextBox 12">
            <a:extLst>
              <a:ext uri="{FF2B5EF4-FFF2-40B4-BE49-F238E27FC236}">
                <a16:creationId xmlns:a16="http://schemas.microsoft.com/office/drawing/2014/main" id="{7A351E67-DEF8-48CD-A270-CBF1F482CF3C}"/>
              </a:ext>
            </a:extLst>
          </p:cNvPr>
          <p:cNvSpPr txBox="1"/>
          <p:nvPr/>
        </p:nvSpPr>
        <p:spPr>
          <a:xfrm>
            <a:off x="4484914" y="2296704"/>
            <a:ext cx="3222172" cy="2264594"/>
          </a:xfrm>
          <a:prstGeom prst="rect">
            <a:avLst/>
          </a:prstGeom>
          <a:noFill/>
        </p:spPr>
        <p:txBody>
          <a:bodyPr wrap="square" rtlCol="0" anchor="ctr">
            <a:spAutoFit/>
          </a:bodyPr>
          <a:lstStyle/>
          <a:p>
            <a:pPr algn="ctr">
              <a:lnSpc>
                <a:spcPct val="80000"/>
              </a:lnSpc>
            </a:pPr>
            <a:r>
              <a:rPr lang="en-US" sz="8800" dirty="0">
                <a:solidFill>
                  <a:schemeClr val="bg1"/>
                </a:solidFill>
                <a:latin typeface="Modern No. 20" panose="02070704070505020303" pitchFamily="18" charset="0"/>
              </a:rPr>
              <a:t>Thank You!</a:t>
            </a:r>
          </a:p>
        </p:txBody>
      </p:sp>
      <p:sp>
        <p:nvSpPr>
          <p:cNvPr id="18" name="Oval 17">
            <a:extLst>
              <a:ext uri="{FF2B5EF4-FFF2-40B4-BE49-F238E27FC236}">
                <a16:creationId xmlns:a16="http://schemas.microsoft.com/office/drawing/2014/main" id="{C4966B1E-0441-41D9-BEDE-71E9F4FD8F0A}"/>
              </a:ext>
            </a:extLst>
          </p:cNvPr>
          <p:cNvSpPr/>
          <p:nvPr/>
        </p:nvSpPr>
        <p:spPr>
          <a:xfrm flipV="1">
            <a:off x="8170667" y="1785965"/>
            <a:ext cx="642421" cy="642410"/>
          </a:xfrm>
          <a:prstGeom prst="ellipse">
            <a:avLst/>
          </a:prstGeom>
          <a:gradFill>
            <a:gsLst>
              <a:gs pos="37000">
                <a:srgbClr val="CC5C87"/>
              </a:gs>
              <a:gs pos="100000">
                <a:schemeClr val="accent4"/>
              </a:gs>
              <a:gs pos="76000">
                <a:srgbClr val="FF5D37"/>
              </a:gs>
            </a:gsLst>
            <a:lin ang="2700000" scaled="1"/>
          </a:gradFill>
          <a:ln w="12700" cap="flat" cmpd="sng" algn="ctr">
            <a:noFill/>
            <a:prstDash val="solid"/>
            <a:miter lim="800000"/>
          </a:ln>
          <a:effectLst>
            <a:outerShdw blurRad="381000" dist="25400" dir="4680000" sx="109000" sy="109000" algn="t" rotWithShape="0">
              <a:srgbClr val="FB9F9F">
                <a:alpha val="19000"/>
              </a:srgbClr>
            </a:outerShdw>
          </a:effectLst>
        </p:spPr>
        <p:txBody>
          <a:bodyPr rtlCol="0" anchor="ctr"/>
          <a:lstStyle/>
          <a:p>
            <a:pPr algn="ctr"/>
            <a:endParaRPr lang="en-GB" kern="0">
              <a:solidFill>
                <a:srgbClr val="FFFFFF"/>
              </a:solidFill>
              <a:latin typeface="Calibri" panose="020F0502020204030204"/>
            </a:endParaRPr>
          </a:p>
        </p:txBody>
      </p:sp>
    </p:spTree>
    <p:extLst>
      <p:ext uri="{BB962C8B-B14F-4D97-AF65-F5344CB8AC3E}">
        <p14:creationId xmlns:p14="http://schemas.microsoft.com/office/powerpoint/2010/main" val="33267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2904</TotalTime>
  <Words>596</Words>
  <Application>Microsoft Office PowerPoint</Application>
  <PresentationFormat>Widescreen</PresentationFormat>
  <Paragraphs>72</Paragraphs>
  <Slides>8</Slides>
  <Notes>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8</vt:i4>
      </vt:variant>
    </vt:vector>
  </HeadingPairs>
  <TitlesOfParts>
    <vt:vector size="22" baseType="lpstr">
      <vt:lpstr>Arial</vt:lpstr>
      <vt:lpstr>Bradley Hand ITC</vt:lpstr>
      <vt:lpstr>Calibri</vt:lpstr>
      <vt:lpstr>Calibri Light</vt:lpstr>
      <vt:lpstr>Lato</vt:lpstr>
      <vt:lpstr>Lucida Sans</vt:lpstr>
      <vt:lpstr>Modern No. 20</vt:lpstr>
      <vt:lpstr>Open Sans</vt:lpstr>
      <vt:lpstr>Poppins Light</vt:lpstr>
      <vt:lpstr>Roboto Condensed</vt:lpstr>
      <vt:lpstr>Segoe UI</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thinking template</dc:title>
  <dc:creator>Magadh Singh</dc:creator>
  <cp:keywords>24slides</cp:keywords>
  <cp:lastModifiedBy>KALSAIT HARSHAD BHIVA (FCP Student)</cp:lastModifiedBy>
  <cp:revision>283</cp:revision>
  <dcterms:created xsi:type="dcterms:W3CDTF">2019-08-22T03:24:11Z</dcterms:created>
  <dcterms:modified xsi:type="dcterms:W3CDTF">2024-04-29T16:35:48Z</dcterms:modified>
</cp:coreProperties>
</file>

<file path=docProps/thumbnail.jpeg>
</file>